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embeddedFontLst>
    <p:embeddedFont>
      <p:font typeface="Arial Black" panose="020B0A04020102020204" pitchFamily="34" charset="0"/>
      <p:regular r:id="rId32"/>
      <p:bold r:id="rId33"/>
    </p:embeddedFont>
    <p:embeddedFont>
      <p:font typeface="Century Gothic" panose="020B0502020202020204" pitchFamily="34" charset="0"/>
      <p:regular r:id="rId34"/>
      <p:bold r:id="rId35"/>
      <p:italic r:id="rId36"/>
      <p:boldItalic r:id="rId37"/>
    </p:embeddedFont>
    <p:embeddedFont>
      <p:font typeface="Montserrat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gpcNE4X0aiEJEMaK/SDWVNyN9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ED322E-EFC9-4EDB-9DEB-5F7AE0B4741C}">
  <a:tblStyle styleId="{E3ED322E-EFC9-4EDB-9DEB-5F7AE0B4741C}" styleName="Table_0">
    <a:wholeTbl>
      <a:tcTxStyle b="off" i="off">
        <a:font>
          <a:latin typeface="Gotham"/>
          <a:ea typeface="Gotham"/>
          <a:cs typeface="Gotham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7"/>
          </a:solidFill>
        </a:fill>
      </a:tcStyle>
    </a:wholeTbl>
    <a:band1H>
      <a:tcTxStyle b="off" i="off"/>
      <a:tcStyle>
        <a:tcBdr/>
        <a:fill>
          <a:solidFill>
            <a:srgbClr val="CACACB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ACB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Gotham"/>
          <a:ea typeface="Gotham"/>
          <a:cs typeface="Gotham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otham"/>
          <a:ea typeface="Gotham"/>
          <a:cs typeface="Gotham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otham"/>
          <a:ea typeface="Gotham"/>
          <a:cs typeface="Gotham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Gotham"/>
          <a:ea typeface="Gotham"/>
          <a:cs typeface="Gotham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59" name="Google Shape;259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67" name="Google Shape;267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82" name="Google Shape;282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90" name="Google Shape;29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 txBox="1">
            <a:spLocks noGrp="1"/>
          </p:cNvSpPr>
          <p:nvPr>
            <p:ph type="ctrTitle"/>
          </p:nvPr>
        </p:nvSpPr>
        <p:spPr>
          <a:xfrm>
            <a:off x="5080000" y="2842418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6000"/>
              <a:buFont typeface="Arial Black"/>
              <a:buNone/>
              <a:defRPr sz="60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ubTitle" idx="1"/>
          </p:nvPr>
        </p:nvSpPr>
        <p:spPr>
          <a:xfrm>
            <a:off x="5080000" y="4812529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  <a:defRPr sz="30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">
  <p:cSld name="Título e Text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0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0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0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0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0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dt" idx="10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 b="1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>
            <a:spLocks noGrp="1"/>
          </p:cNvSpPr>
          <p:nvPr>
            <p:ph type="dt" idx="10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Secundária">
  <p:cSld name="Capa Secundária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3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41" name="Google Shape;41;p3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" name="Google Shape;42;p3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3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333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33"/>
          <p:cNvSpPr txBox="1">
            <a:spLocks noGrp="1"/>
          </p:cNvSpPr>
          <p:nvPr>
            <p:ph type="title"/>
          </p:nvPr>
        </p:nvSpPr>
        <p:spPr>
          <a:xfrm>
            <a:off x="705622" y="993774"/>
            <a:ext cx="10724378" cy="487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 Black"/>
              <a:buNone/>
              <a:defRPr sz="5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4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4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4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4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4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4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1"/>
          </p:nvPr>
        </p:nvSpPr>
        <p:spPr>
          <a:xfrm>
            <a:off x="838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2"/>
          </p:nvPr>
        </p:nvSpPr>
        <p:spPr>
          <a:xfrm>
            <a:off x="6172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 de Conteúdos">
  <p:cSld name="Comparação de Conteúdo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5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5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5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35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5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5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5"/>
          <p:cNvSpPr txBox="1">
            <a:spLocks noGrp="1"/>
          </p:cNvSpPr>
          <p:nvPr>
            <p:ph type="body" idx="1"/>
          </p:nvPr>
        </p:nvSpPr>
        <p:spPr>
          <a:xfrm>
            <a:off x="839788" y="11582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2"/>
          </p:nvPr>
        </p:nvSpPr>
        <p:spPr>
          <a:xfrm>
            <a:off x="839788" y="2148840"/>
            <a:ext cx="5157787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body" idx="3"/>
          </p:nvPr>
        </p:nvSpPr>
        <p:spPr>
          <a:xfrm>
            <a:off x="6172200" y="11582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body" idx="4"/>
          </p:nvPr>
        </p:nvSpPr>
        <p:spPr>
          <a:xfrm>
            <a:off x="6172200" y="2148840"/>
            <a:ext cx="5183188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>
  <p:cSld name="Somente Títul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6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6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6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36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6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6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Texto">
  <p:cSld name="Duas Partes de Tex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7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7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9" name="Google Shape;89;p3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7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37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7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7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7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0792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body" idx="2"/>
          </p:nvPr>
        </p:nvSpPr>
        <p:spPr>
          <a:xfrm>
            <a:off x="5039360" y="1238250"/>
            <a:ext cx="65176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Imagem">
  <p:cSld name="Texto e Imagem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8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8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8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8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38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8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8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8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3942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8"/>
          <p:cNvSpPr>
            <a:spLocks noGrp="1"/>
          </p:cNvSpPr>
          <p:nvPr>
            <p:ph type="pic" idx="2"/>
          </p:nvPr>
        </p:nvSpPr>
        <p:spPr>
          <a:xfrm>
            <a:off x="5414963" y="1238250"/>
            <a:ext cx="6142037" cy="483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 sz="2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288473"/>
            <a:ext cx="10515600" cy="488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614680" y="6385560"/>
            <a:ext cx="250066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>
            <a:spLocks noGrp="1"/>
          </p:cNvSpPr>
          <p:nvPr>
            <p:ph type="subTitle" idx="1"/>
          </p:nvPr>
        </p:nvSpPr>
        <p:spPr>
          <a:xfrm>
            <a:off x="5485750" y="2708627"/>
            <a:ext cx="5588100" cy="1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pt-BR" sz="4000">
                <a:latin typeface="Arial"/>
                <a:ea typeface="Arial"/>
                <a:cs typeface="Arial"/>
                <a:sym typeface="Arial"/>
              </a:rPr>
              <a:t>Curso Básico e Intermediário para Planilhas Eletrônicas</a:t>
            </a:r>
            <a:endParaRPr/>
          </a:p>
        </p:txBody>
      </p:sp>
      <p:sp>
        <p:nvSpPr>
          <p:cNvPr id="115" name="Google Shape;115;p1"/>
          <p:cNvSpPr txBox="1">
            <a:spLocks noGrp="1"/>
          </p:cNvSpPr>
          <p:nvPr>
            <p:ph type="body" idx="2"/>
          </p:nvPr>
        </p:nvSpPr>
        <p:spPr>
          <a:xfrm>
            <a:off x="508000" y="1061403"/>
            <a:ext cx="3416885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8000"/>
              <a:buNone/>
            </a:pPr>
            <a:r>
              <a:rPr lang="pt-BR" sz="8000"/>
              <a:t>AULA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</a:rPr>
              <a:t>Funções Lógicas</a:t>
            </a:r>
            <a:endParaRPr/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accent1"/>
                </a:solidFill>
              </a:rPr>
              <a:t>SE;</a:t>
            </a:r>
            <a:endParaRPr/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accent1"/>
                </a:solidFill>
              </a:rPr>
              <a:t>SE E;</a:t>
            </a:r>
            <a:endParaRPr/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accent1"/>
                </a:solidFill>
              </a:rPr>
              <a:t>SE OU;</a:t>
            </a:r>
            <a:endParaRPr/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accent1"/>
                </a:solidFill>
              </a:rPr>
              <a:t>SES;</a:t>
            </a:r>
            <a:br>
              <a:rPr lang="pt-BR" sz="2800">
                <a:solidFill>
                  <a:schemeClr val="accent1"/>
                </a:solidFill>
              </a:rPr>
            </a:br>
            <a:endParaRPr sz="28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21" name="Google Shape;121;p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  <p:sp>
        <p:nvSpPr>
          <p:cNvPr id="122" name="Google Shape;122;p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 txBox="1">
            <a:spLocks noGrp="1"/>
          </p:cNvSpPr>
          <p:nvPr>
            <p:ph type="body" idx="1"/>
          </p:nvPr>
        </p:nvSpPr>
        <p:spPr>
          <a:xfrm>
            <a:off x="419473" y="1219201"/>
            <a:ext cx="11772527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Realiza um teste e retorna o resultado.</a:t>
            </a:r>
            <a:endParaRPr sz="3200">
              <a:solidFill>
                <a:schemeClr val="accent1"/>
              </a:solidFill>
            </a:endParaRPr>
          </a:p>
          <a:p>
            <a:pPr marL="914400" lvl="1" indent="-4572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pt-BR" sz="3000" b="1">
                <a:solidFill>
                  <a:schemeClr val="accent1"/>
                </a:solidFill>
              </a:rPr>
              <a:t>=SE(</a:t>
            </a:r>
            <a:r>
              <a:rPr lang="pt-BR" sz="3000" b="1">
                <a:solidFill>
                  <a:srgbClr val="0070C0"/>
                </a:solidFill>
              </a:rPr>
              <a:t>teste_lógico</a:t>
            </a:r>
            <a:r>
              <a:rPr lang="pt-BR" sz="3000" b="1"/>
              <a:t>;</a:t>
            </a:r>
            <a:r>
              <a:rPr lang="pt-BR" sz="3000" b="1">
                <a:solidFill>
                  <a:srgbClr val="00B050"/>
                </a:solidFill>
              </a:rPr>
              <a:t>[valor_se_verdadeiro]</a:t>
            </a:r>
            <a:r>
              <a:rPr lang="pt-BR" sz="3000" b="1"/>
              <a:t>;</a:t>
            </a:r>
            <a:r>
              <a:rPr lang="pt-BR" sz="3000" b="1">
                <a:solidFill>
                  <a:srgbClr val="C00000"/>
                </a:solidFill>
              </a:rPr>
              <a:t>[valor_se_falso</a:t>
            </a:r>
            <a:r>
              <a:rPr lang="pt-BR" sz="3000" b="1">
                <a:solidFill>
                  <a:schemeClr val="accent1"/>
                </a:solidFill>
              </a:rPr>
              <a:t>])</a:t>
            </a:r>
            <a:endParaRPr/>
          </a:p>
          <a:p>
            <a:pPr marL="457200" lvl="1" indent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3000"/>
              <a:buNone/>
            </a:pPr>
            <a:endParaRPr sz="3000">
              <a:solidFill>
                <a:schemeClr val="accent1"/>
              </a:solidFill>
            </a:endParaRPr>
          </a:p>
          <a:p>
            <a:pPr marL="800083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3000"/>
              <a:buFont typeface="Arial"/>
              <a:buChar char="•"/>
            </a:pPr>
            <a:r>
              <a:rPr lang="pt-BR" sz="3000" b="1">
                <a:solidFill>
                  <a:srgbClr val="0070C0"/>
                </a:solidFill>
              </a:rPr>
              <a:t>Teste_lógico: </a:t>
            </a:r>
            <a:r>
              <a:rPr lang="pt-BR" sz="3000">
                <a:solidFill>
                  <a:schemeClr val="accent1"/>
                </a:solidFill>
              </a:rPr>
              <a:t>Condição.</a:t>
            </a:r>
            <a:endParaRPr/>
          </a:p>
          <a:p>
            <a:pPr marL="800083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050"/>
              </a:buClr>
              <a:buSzPts val="3000"/>
              <a:buFont typeface="Arial"/>
              <a:buChar char="•"/>
            </a:pPr>
            <a:r>
              <a:rPr lang="pt-BR" sz="3000" b="1">
                <a:solidFill>
                  <a:srgbClr val="00B050"/>
                </a:solidFill>
              </a:rPr>
              <a:t>Valor_se_verdadeiro: </a:t>
            </a:r>
            <a:r>
              <a:rPr lang="pt-BR" sz="3000">
                <a:solidFill>
                  <a:schemeClr val="accent1"/>
                </a:solidFill>
              </a:rPr>
              <a:t>Resposta se a condição for atendida.</a:t>
            </a:r>
            <a:endParaRPr sz="3000" b="1">
              <a:solidFill>
                <a:schemeClr val="accent1"/>
              </a:solidFill>
            </a:endParaRPr>
          </a:p>
          <a:p>
            <a:pPr marL="800083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00000"/>
              </a:buClr>
              <a:buSzPts val="3000"/>
              <a:buFont typeface="Arial"/>
              <a:buChar char="•"/>
            </a:pPr>
            <a:r>
              <a:rPr lang="pt-BR" sz="3000" b="1">
                <a:solidFill>
                  <a:srgbClr val="C00000"/>
                </a:solidFill>
              </a:rPr>
              <a:t>Valor_se_falso: </a:t>
            </a:r>
            <a:r>
              <a:rPr lang="pt-BR" sz="3000">
                <a:solidFill>
                  <a:schemeClr val="accent1"/>
                </a:solidFill>
              </a:rPr>
              <a:t>Resposta se a condição não for atendida.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28" name="Google Shape;128;p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  <p:sp>
        <p:nvSpPr>
          <p:cNvPr id="129" name="Google Shape;129;p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FUNÇÃO SE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  <p:sp>
        <p:nvSpPr>
          <p:cNvPr id="135" name="Google Shape;135;p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FUNÇÃO SE</a:t>
            </a:r>
            <a:endParaRPr/>
          </a:p>
        </p:txBody>
      </p:sp>
      <p:graphicFrame>
        <p:nvGraphicFramePr>
          <p:cNvPr id="136" name="Google Shape;136;p4"/>
          <p:cNvGraphicFramePr/>
          <p:nvPr/>
        </p:nvGraphicFramePr>
        <p:xfrm>
          <a:off x="2379775" y="118807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{E3ED322E-EFC9-4EDB-9DEB-5F7AE0B4741C}</a:tableStyleId>
              </a:tblPr>
              <a:tblGrid>
                <a:gridCol w="37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2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TABELA DE SINAIS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SINAL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000A1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CONDIÇÃO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000A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&gt;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Maior que</a:t>
                      </a:r>
                      <a:endParaRPr sz="2000" u="none" strike="noStrike" cap="none">
                        <a:solidFill>
                          <a:schemeClr val="accen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&lt;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Menor que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&lt;&gt;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Diferente de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&gt;=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Maior ou igual a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&lt;=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Menor ou igual a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=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pt-BR" sz="2000" u="none" strike="noStrike" cap="none">
                          <a:solidFill>
                            <a:schemeClr val="accen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Igual a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3.1</a:t>
            </a:r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143" name="Google Shape;143;p5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r>
              <a:rPr lang="pt-BR" sz="3200"/>
              <a:t>Função SE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  <p:sp>
        <p:nvSpPr>
          <p:cNvPr id="149" name="Google Shape;149;p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3.1</a:t>
            </a:r>
            <a:endParaRPr/>
          </a:p>
        </p:txBody>
      </p:sp>
      <p:sp>
        <p:nvSpPr>
          <p:cNvPr id="150" name="Google Shape;150;p6"/>
          <p:cNvSpPr txBox="1">
            <a:spLocks noGrp="1"/>
          </p:cNvSpPr>
          <p:nvPr>
            <p:ph type="body" idx="1"/>
          </p:nvPr>
        </p:nvSpPr>
        <p:spPr>
          <a:xfrm>
            <a:off x="0" y="1191429"/>
            <a:ext cx="12046857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Em uma escola, as notas dos alunos em uma prova variam de 0 a 10. Para ser aprovado, o aluno precisa obter uma nota mínima de 6.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coordenação da escola precisa dividir os alunos em dois grupos com base no desempenho: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pt-BR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Aprovado:</a:t>
            </a:r>
            <a:r>
              <a:rPr lang="pt-BR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Alunos com nota maior ou igual a 6.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</a:pPr>
            <a:r>
              <a:rPr lang="pt-BR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Reprovado:</a:t>
            </a:r>
            <a:r>
              <a:rPr lang="pt-BR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Alunos com nota menor que 6.</a:t>
            </a:r>
            <a:endParaRPr/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Utilize a função SE no Excel para determinar se cada aluno está "Aprovado" ou "Reprovado"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  <p:sp>
        <p:nvSpPr>
          <p:cNvPr id="156" name="Google Shape;156;p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3.1</a:t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746470" y="5321002"/>
            <a:ext cx="1069906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=SE(</a:t>
            </a:r>
            <a:r>
              <a:rPr lang="pt-BR" sz="30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teste_lógico</a:t>
            </a:r>
            <a:r>
              <a:rPr lang="pt-BR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r>
              <a:rPr lang="pt-BR" sz="3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[valor_se_verdadeiro]</a:t>
            </a:r>
            <a:r>
              <a:rPr lang="pt-BR"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r>
              <a:rPr lang="pt-BR" sz="3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[valor_se_falso]</a:t>
            </a:r>
            <a:r>
              <a:rPr lang="pt-BR"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7"/>
          <p:cNvGrpSpPr/>
          <p:nvPr/>
        </p:nvGrpSpPr>
        <p:grpSpPr>
          <a:xfrm>
            <a:off x="2319488" y="2411518"/>
            <a:ext cx="7553024" cy="2034963"/>
            <a:chOff x="3322" y="962518"/>
            <a:chExt cx="7553024" cy="2034963"/>
          </a:xfrm>
        </p:grpSpPr>
        <p:sp>
          <p:nvSpPr>
            <p:cNvPr id="159" name="Google Shape;159;p7"/>
            <p:cNvSpPr/>
            <p:nvPr/>
          </p:nvSpPr>
          <p:spPr>
            <a:xfrm>
              <a:off x="3322" y="1506752"/>
              <a:ext cx="1892988" cy="946494"/>
            </a:xfrm>
            <a:prstGeom prst="roundRect">
              <a:avLst>
                <a:gd name="adj" fmla="val 10000"/>
              </a:avLst>
            </a:prstGeom>
            <a:solidFill>
              <a:srgbClr val="3A66B1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 txBox="1"/>
            <p:nvPr/>
          </p:nvSpPr>
          <p:spPr>
            <a:xfrm>
              <a:off x="31044" y="1534473"/>
              <a:ext cx="1837544" cy="1007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entury Gothic"/>
                <a:buNone/>
              </a:pPr>
              <a:r>
                <a:rPr lang="pt-BR" sz="18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TEM 6 PONTOS OU MAIS?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 rot="-2142401">
              <a:off x="1808663" y="1686371"/>
              <a:ext cx="932488" cy="43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3860"/>
                  </a:moveTo>
                  <a:lnTo>
                    <a:pt x="113873" y="63860"/>
                  </a:lnTo>
                </a:path>
              </a:pathLst>
            </a:custGeom>
            <a:noFill/>
            <a:ln w="12700" cap="flat" cmpd="sng">
              <a:solidFill>
                <a:srgbClr val="4974C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 txBox="1"/>
            <p:nvPr/>
          </p:nvSpPr>
          <p:spPr>
            <a:xfrm rot="-2142401">
              <a:off x="2251595" y="1684570"/>
              <a:ext cx="46624" cy="4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Arial"/>
                <a:buNone/>
              </a:pPr>
              <a:endParaRPr sz="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2653505" y="962518"/>
              <a:ext cx="1892988" cy="946494"/>
            </a:xfrm>
            <a:prstGeom prst="roundRect">
              <a:avLst>
                <a:gd name="adj" fmla="val 10000"/>
              </a:avLst>
            </a:prstGeom>
            <a:solidFill>
              <a:srgbClr val="00B05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7"/>
            <p:cNvSpPr txBox="1"/>
            <p:nvPr/>
          </p:nvSpPr>
          <p:spPr>
            <a:xfrm>
              <a:off x="2681227" y="990239"/>
              <a:ext cx="1837544" cy="89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entury Gothic"/>
                <a:buNone/>
              </a:pPr>
              <a:r>
                <a:rPr lang="pt-BR" sz="18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SIM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4546494" y="1414254"/>
              <a:ext cx="757195" cy="43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3860"/>
                  </a:moveTo>
                  <a:lnTo>
                    <a:pt x="113873" y="63860"/>
                  </a:lnTo>
                </a:path>
              </a:pathLst>
            </a:custGeom>
            <a:noFill/>
            <a:ln w="12700" cap="flat" cmpd="sng">
              <a:solidFill>
                <a:srgbClr val="859B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4906161" y="1416835"/>
              <a:ext cx="37859" cy="37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Arial"/>
                <a:buNone/>
              </a:pPr>
              <a:endParaRPr sz="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5303689" y="962518"/>
              <a:ext cx="1892988" cy="946494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 txBox="1"/>
            <p:nvPr/>
          </p:nvSpPr>
          <p:spPr>
            <a:xfrm>
              <a:off x="4944020" y="981447"/>
              <a:ext cx="2612326" cy="9464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entury Gothic"/>
                <a:buNone/>
              </a:pPr>
              <a:r>
                <a:rPr lang="pt-BR" sz="18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APROVADO(A)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7"/>
            <p:cNvSpPr/>
            <p:nvPr/>
          </p:nvSpPr>
          <p:spPr>
            <a:xfrm rot="2142401">
              <a:off x="1808663" y="2230605"/>
              <a:ext cx="932488" cy="43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3860"/>
                  </a:moveTo>
                  <a:lnTo>
                    <a:pt x="113873" y="63860"/>
                  </a:lnTo>
                </a:path>
              </a:pathLst>
            </a:custGeom>
            <a:noFill/>
            <a:ln w="12700" cap="flat" cmpd="sng">
              <a:solidFill>
                <a:srgbClr val="4974C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7"/>
            <p:cNvSpPr txBox="1"/>
            <p:nvPr/>
          </p:nvSpPr>
          <p:spPr>
            <a:xfrm rot="2142401">
              <a:off x="2251595" y="2228804"/>
              <a:ext cx="46624" cy="46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Arial"/>
                <a:buNone/>
              </a:pPr>
              <a:endParaRPr sz="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7"/>
            <p:cNvSpPr/>
            <p:nvPr/>
          </p:nvSpPr>
          <p:spPr>
            <a:xfrm>
              <a:off x="2653505" y="2050987"/>
              <a:ext cx="1892988" cy="946494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 txBox="1"/>
            <p:nvPr/>
          </p:nvSpPr>
          <p:spPr>
            <a:xfrm>
              <a:off x="2681227" y="2078709"/>
              <a:ext cx="1837544" cy="89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entury Gothic"/>
                <a:buNone/>
              </a:pPr>
              <a:r>
                <a:rPr lang="pt-BR" sz="18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NÃO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4546494" y="2502722"/>
              <a:ext cx="757195" cy="43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3860"/>
                  </a:moveTo>
                  <a:lnTo>
                    <a:pt x="113873" y="63860"/>
                  </a:lnTo>
                </a:path>
              </a:pathLst>
            </a:custGeom>
            <a:noFill/>
            <a:ln w="12700" cap="flat" cmpd="sng">
              <a:solidFill>
                <a:srgbClr val="859BD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"/>
            <p:cNvSpPr txBox="1"/>
            <p:nvPr/>
          </p:nvSpPr>
          <p:spPr>
            <a:xfrm>
              <a:off x="4906161" y="2505304"/>
              <a:ext cx="37859" cy="37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Arial"/>
                <a:buNone/>
              </a:pPr>
              <a:endParaRPr sz="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7"/>
            <p:cNvSpPr/>
            <p:nvPr/>
          </p:nvSpPr>
          <p:spPr>
            <a:xfrm>
              <a:off x="5303689" y="2050987"/>
              <a:ext cx="1892988" cy="946494"/>
            </a:xfrm>
            <a:prstGeom prst="roundRect">
              <a:avLst>
                <a:gd name="adj" fmla="val 10000"/>
              </a:avLst>
            </a:prstGeom>
            <a:solidFill>
              <a:srgbClr val="FF0000"/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7"/>
            <p:cNvSpPr txBox="1"/>
            <p:nvPr/>
          </p:nvSpPr>
          <p:spPr>
            <a:xfrm>
              <a:off x="5331411" y="2096175"/>
              <a:ext cx="1837544" cy="8910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entury Gothic"/>
                <a:buNone/>
              </a:pPr>
              <a:r>
                <a:rPr lang="pt-BR" sz="18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REPROVADO (A)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Função SE</a:t>
            </a:r>
            <a:endParaRPr sz="3200"/>
          </a:p>
        </p:txBody>
      </p:sp>
      <p:sp>
        <p:nvSpPr>
          <p:cNvPr id="182" name="Google Shape;182;p9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189" name="Google Shape;189;p1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3.2</a:t>
            </a:r>
            <a:endParaRPr/>
          </a:p>
        </p:txBody>
      </p:sp>
      <p:sp>
        <p:nvSpPr>
          <p:cNvPr id="190" name="Google Shape;190;p10"/>
          <p:cNvSpPr txBox="1">
            <a:spLocks noGrp="1"/>
          </p:cNvSpPr>
          <p:nvPr>
            <p:ph type="body" idx="1"/>
          </p:nvPr>
        </p:nvSpPr>
        <p:spPr>
          <a:xfrm>
            <a:off x="152400" y="1617059"/>
            <a:ext cx="11836400" cy="403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pt-BR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livraria "Leia Mais" está oferecendo descontos especiais em uma promoção. Deseja-se criar uma nova tabela de preços para facilitar os pagamentos no caixa.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Os livros com preços de até R$50,00 receberão um desconto de 20%.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Para preços acima desse valor, o desconto será de 30%.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r>
              <a:rPr lang="pt-BR" sz="3200"/>
              <a:t>Função Média;</a:t>
            </a:r>
            <a:endParaRPr/>
          </a:p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endParaRPr sz="3200"/>
          </a:p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r>
              <a:rPr lang="pt-BR" sz="3200"/>
              <a:t>Função SE</a:t>
            </a:r>
            <a:endParaRPr/>
          </a:p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endParaRPr sz="3200"/>
          </a:p>
          <a:p>
            <a:pPr marL="4572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r>
              <a:rPr lang="pt-BR" sz="3200"/>
              <a:t>Filtro</a:t>
            </a:r>
            <a:endParaRPr sz="3200"/>
          </a:p>
        </p:txBody>
      </p:sp>
      <p:sp>
        <p:nvSpPr>
          <p:cNvPr id="196" name="Google Shape;196;p11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sp>
        <p:nvSpPr>
          <p:cNvPr id="197" name="Google Shape;197;p11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71442" lvl="0" indent="-17144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Uma turma de Economia de 30 alunos foi avaliada a partir de 4 provas no semestre (P1, P2, P3 e P4). </a:t>
            </a:r>
            <a:endParaRPr/>
          </a:p>
          <a:p>
            <a:pPr marL="171442" lvl="0" indent="-171442" algn="just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P1 e P2 compõem a Nota 1, P1 correspondendo à 40% da nota e P2 à 60%. </a:t>
            </a:r>
            <a:endParaRPr/>
          </a:p>
          <a:p>
            <a:pPr marL="171442" lvl="0" indent="-171442" algn="just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P3 e P4 compõem a Nota 2, com distribuição percentual idêntica à da Nota 1.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03" name="Google Shape;203;p1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  <p:sp>
        <p:nvSpPr>
          <p:cNvPr id="204" name="Google Shape;204;p1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3.3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2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A Média Final é a média entre a Nota 1 e Nota 2. 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O aluno é aprovado se sua média é maior ou igual a 6,0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Necessita fazer a prova substitutiva se sua média é menor que 6,0 e maior ou igual a 4,0.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É reprovado se a nota for menor que 4,0.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10" name="Google Shape;210;p4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  <p:sp>
        <p:nvSpPr>
          <p:cNvPr id="211" name="Google Shape;211;p4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  <p:sp>
        <p:nvSpPr>
          <p:cNvPr id="217" name="Google Shape;217;p1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3.3</a:t>
            </a:r>
            <a:endParaRPr/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871" y="458052"/>
            <a:ext cx="11618259" cy="5941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3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Utilize a função SE para identificar quais os alunos que atendem aos critérios, portanto, Aprovados.</a:t>
            </a:r>
            <a:endParaRPr/>
          </a:p>
          <a:p>
            <a:pPr marL="457200" lvl="0" indent="-4572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Descubra qual aluno possui a maior média final e a menor.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24" name="Google Shape;224;p1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sp>
        <p:nvSpPr>
          <p:cNvPr id="225" name="Google Shape;225;p1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232" name="Google Shape;232;p1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FUNÇÕES SE E E SE OU</a:t>
            </a:r>
            <a:endParaRPr/>
          </a:p>
        </p:txBody>
      </p:sp>
      <p:sp>
        <p:nvSpPr>
          <p:cNvPr id="233" name="Google Shape;233;p15"/>
          <p:cNvSpPr txBox="1">
            <a:spLocks noGrp="1"/>
          </p:cNvSpPr>
          <p:nvPr>
            <p:ph type="body" idx="1"/>
          </p:nvPr>
        </p:nvSpPr>
        <p:spPr>
          <a:xfrm>
            <a:off x="831849" y="1219200"/>
            <a:ext cx="10822269" cy="507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Funções de condições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</a:rPr>
              <a:t>Analisa mais de um teste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>
              <a:solidFill>
                <a:schemeClr val="accent1"/>
              </a:solidFill>
            </a:endParaRPr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pt-BR" sz="2400" b="1">
                <a:solidFill>
                  <a:schemeClr val="accent1"/>
                </a:solidFill>
              </a:rPr>
              <a:t>=SE(E(</a:t>
            </a:r>
            <a:r>
              <a:rPr lang="pt-BR" sz="2400" b="1">
                <a:solidFill>
                  <a:srgbClr val="0070C0"/>
                </a:solidFill>
              </a:rPr>
              <a:t>lógico1; lógico2); </a:t>
            </a:r>
            <a:r>
              <a:rPr lang="pt-BR" sz="2400" b="1">
                <a:solidFill>
                  <a:srgbClr val="00B050"/>
                </a:solidFill>
              </a:rPr>
              <a:t>[valor_se_verdadeiro]</a:t>
            </a:r>
            <a:r>
              <a:rPr lang="pt-BR" sz="2400" b="1"/>
              <a:t>; </a:t>
            </a:r>
            <a:r>
              <a:rPr lang="pt-BR" sz="2400" b="1">
                <a:solidFill>
                  <a:srgbClr val="C00000"/>
                </a:solidFill>
              </a:rPr>
              <a:t>[valor_se_falso]</a:t>
            </a:r>
            <a:r>
              <a:rPr lang="pt-BR" sz="2400" b="1">
                <a:solidFill>
                  <a:schemeClr val="accent1"/>
                </a:solidFill>
              </a:rPr>
              <a:t>)</a:t>
            </a:r>
            <a:endParaRPr/>
          </a:p>
          <a:p>
            <a:pPr marL="91440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400"/>
              <a:buFont typeface="Arial"/>
              <a:buNone/>
            </a:pPr>
            <a:endParaRPr sz="2400" b="1">
              <a:solidFill>
                <a:schemeClr val="accent1"/>
              </a:solidFill>
            </a:endParaRPr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pt-BR" sz="2400" b="1">
                <a:solidFill>
                  <a:schemeClr val="accent1"/>
                </a:solidFill>
              </a:rPr>
              <a:t>= SE(OU(</a:t>
            </a:r>
            <a:r>
              <a:rPr lang="pt-BR" sz="2400" b="1">
                <a:solidFill>
                  <a:srgbClr val="0070C0"/>
                </a:solidFill>
              </a:rPr>
              <a:t>lógico1; lógico2); </a:t>
            </a:r>
            <a:r>
              <a:rPr lang="pt-BR" sz="2400" b="1">
                <a:solidFill>
                  <a:srgbClr val="00B050"/>
                </a:solidFill>
              </a:rPr>
              <a:t>[valor_se_verdadeiro]</a:t>
            </a:r>
            <a:r>
              <a:rPr lang="pt-BR" sz="2400" b="1"/>
              <a:t>; </a:t>
            </a:r>
            <a:r>
              <a:rPr lang="pt-BR" sz="2400" b="1">
                <a:solidFill>
                  <a:srgbClr val="C00000"/>
                </a:solidFill>
              </a:rPr>
              <a:t>[valor_se_falso]</a:t>
            </a:r>
            <a:r>
              <a:rPr lang="pt-BR" sz="2400" b="1">
                <a:solidFill>
                  <a:schemeClr val="accent1"/>
                </a:solidFill>
              </a:rPr>
              <a:t>)</a:t>
            </a:r>
            <a:endParaRPr sz="2400">
              <a:solidFill>
                <a:schemeClr val="accent1"/>
              </a:solidFill>
            </a:endParaRPr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E – Exige que todos os critérios sejam atendidos</a:t>
            </a:r>
            <a:endParaRPr sz="3200"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</a:rPr>
              <a:t>OU – Apenas um entre todos os critérios é suficiente </a:t>
            </a:r>
            <a:endParaRPr/>
          </a:p>
          <a:p>
            <a:pPr marL="457200" lvl="0" indent="-3048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Font typeface="Arial"/>
              <a:buNone/>
            </a:pPr>
            <a:endParaRPr sz="2400" b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rPr lang="pt-BR" sz="3200"/>
              <a:t>Função SE (E)</a:t>
            </a:r>
            <a:endParaRPr sz="3200"/>
          </a:p>
        </p:txBody>
      </p:sp>
      <p:sp>
        <p:nvSpPr>
          <p:cNvPr id="239" name="Google Shape;239;p16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  <p:sp>
        <p:nvSpPr>
          <p:cNvPr id="240" name="Google Shape;240;p16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>
            <a:spLocks noGrp="1"/>
          </p:cNvSpPr>
          <p:nvPr>
            <p:ph type="body" idx="1"/>
          </p:nvPr>
        </p:nvSpPr>
        <p:spPr>
          <a:xfrm>
            <a:off x="831850" y="1021976"/>
            <a:ext cx="10515600" cy="506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Uma empresa deseja recrutar candidatos com formação na UNIFEI, Curso em Excel e com nota maior ou igual a 6 em prova.</a:t>
            </a:r>
            <a:endParaRPr sz="3200"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Para selecionar os candidatos que serão chamados para a entrevista, deve-se buscar no banco de dados da empresa os candidatos que atendem a esses critérios.</a:t>
            </a:r>
            <a:endParaRPr sz="32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47" name="Google Shape;247;p1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  <p:sp>
        <p:nvSpPr>
          <p:cNvPr id="248" name="Google Shape;248;p1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3.4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rPr lang="pt-BR" sz="3200"/>
              <a:t>Função SE (OU)</a:t>
            </a:r>
            <a:endParaRPr sz="3200"/>
          </a:p>
        </p:txBody>
      </p:sp>
      <p:sp>
        <p:nvSpPr>
          <p:cNvPr id="254" name="Google Shape;254;p43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Você está analisando a possibilidade de comprar um tênis de corrida e deseja criar uma fórmula para determinar se um tênis atende a pelo menos um dos três critérios de compra.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Os critérios para considerar a compra são:</a:t>
            </a:r>
            <a:endParaRPr/>
          </a:p>
          <a:p>
            <a:pPr marL="5715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O Preço do Tênis deve ser menor que R$ 100.</a:t>
            </a:r>
            <a:endParaRPr/>
          </a:p>
          <a:p>
            <a:pPr marL="5715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A Nota de Avaliação deve ser pelo menos 3.</a:t>
            </a:r>
            <a:endParaRPr/>
          </a:p>
          <a:p>
            <a:pPr marL="5715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O Método de Pagamento deve ser Pix.</a:t>
            </a:r>
            <a:endParaRPr/>
          </a:p>
          <a:p>
            <a:pPr marL="457200" lvl="0" indent="-2921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None/>
            </a:pPr>
            <a:endParaRPr/>
          </a:p>
        </p:txBody>
      </p:sp>
      <p:sp>
        <p:nvSpPr>
          <p:cNvPr id="262" name="Google Shape;262;p4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  <p:sp>
        <p:nvSpPr>
          <p:cNvPr id="263" name="Google Shape;263;p4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3.5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1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Utilize a função SE (OU) para identificar quais são os tênis que atendem aos critérios.</a:t>
            </a:r>
            <a:endParaRPr/>
          </a:p>
          <a:p>
            <a:pPr marL="457200" lvl="0" indent="-4572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Descubra qual o tênis com maior custo beneficio em relação à ele atender a pelo menos um critério, menor custo e melhor avaliação possível.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70" name="Google Shape;270;p4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  <p:sp>
        <p:nvSpPr>
          <p:cNvPr id="271" name="Google Shape;271;p41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3.5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rPr lang="pt-BR" sz="3200"/>
              <a:t>Função SES</a:t>
            </a:r>
            <a:endParaRPr sz="3200"/>
          </a:p>
        </p:txBody>
      </p:sp>
      <p:sp>
        <p:nvSpPr>
          <p:cNvPr id="277" name="Google Shape;277;p44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3.6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Você é um consultor financeiro que trabalha com diversos clientes, auxiliando-os a avaliar o desempenho de seus investimentos em ações. Seu objetivo é ajudar seus clientes a identificar rapidamente o desempenho de diferentes ações que eles possuem.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Dada uma lista de ações e seus respectivos retornos percentuais (%), para determinar o desempenho de cada ação com base nos seguintes critérios: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Se o retorno percentual for maior que 45,01%, a ação tem “ Bom Desempenho".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Se o retorno percentual for entre 30,01% e 45%, a ação tem "Desempenho Satisfatório".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Se o retorno percentual for entre 15,01% e 30%, a ação tem "Desempenho Razoável".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2000">
                <a:latin typeface="Arial"/>
                <a:ea typeface="Arial"/>
                <a:cs typeface="Arial"/>
                <a:sym typeface="Arial"/>
              </a:rPr>
              <a:t>Se o retorno percentual for entre 0% e 15%, a ação tem "Desempenho Ruim".</a:t>
            </a:r>
            <a:endParaRPr/>
          </a:p>
        </p:txBody>
      </p:sp>
      <p:sp>
        <p:nvSpPr>
          <p:cNvPr id="285" name="Google Shape;285;p4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3.6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6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pt-BR" sz="3000"/>
              <a:t>Utilize a função SES para classificar qual o desempenho de um investimento.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93" name="Google Shape;293;p4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  <p:sp>
        <p:nvSpPr>
          <p:cNvPr id="294" name="Google Shape;294;p4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3.6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"/>
          <p:cNvSpPr txBox="1">
            <a:spLocks noGrp="1"/>
          </p:cNvSpPr>
          <p:nvPr>
            <p:ph type="body" idx="1"/>
          </p:nvPr>
        </p:nvSpPr>
        <p:spPr>
          <a:xfrm>
            <a:off x="908050" y="1295401"/>
            <a:ext cx="10515600" cy="48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pt-BR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empresa de informática TecWorld trabalha com comissão para vendedores e, para isto, utiliza as seguintes regras: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pt-BR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 o volume de vendas for menor que R$ 900, irá exibir uma mensagem "Não haverá comissão”</a:t>
            </a:r>
            <a:endParaRPr/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pt-BR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 o volume de vendas for menor que R$ 1.700, a comissão é de 7%;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pt-BR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 o volume de vendas for menor que R$ 2.400, a comissão é de 10%;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pt-BR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 o volume de vendas for maior que R$ 2.400, a comissão é de 15%.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300" name="Google Shape;300;p1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3.1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</a:rPr>
              <a:t>Calcule a comissão que cada vendedor irá receber no mês de maio de 2021.</a:t>
            </a:r>
            <a:endParaRPr/>
          </a:p>
          <a:p>
            <a:pPr marL="457200" lvl="1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</a:rPr>
              <a:t>Calcule também a média da comissão entre os vendedores que possuem comissão</a:t>
            </a:r>
            <a:endParaRPr/>
          </a:p>
          <a:p>
            <a:pPr marL="457200" lvl="1" indent="-25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307" name="Google Shape;307;p1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25</a:t>
            </a:fld>
            <a:endParaRPr/>
          </a:p>
        </p:txBody>
      </p:sp>
      <p:sp>
        <p:nvSpPr>
          <p:cNvPr id="308" name="Google Shape;308;p1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3.1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>
            <a:spLocks noGrp="1"/>
          </p:cNvSpPr>
          <p:nvPr>
            <p:ph type="body" idx="1"/>
          </p:nvPr>
        </p:nvSpPr>
        <p:spPr>
          <a:xfrm>
            <a:off x="831850" y="1183342"/>
            <a:ext cx="10515600" cy="519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Se o valor for um texto, ele deve ser escrito entre aspas.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Dentro da função “E” ou “OU”, deve-se repetir a relação de equivalência para ambos os lógicos (mesmo se a célula analisada for a mesma).</a:t>
            </a:r>
            <a:endParaRPr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Font typeface="Arial"/>
              <a:buChar char="•"/>
            </a:pPr>
            <a:r>
              <a:rPr lang="pt-BR" sz="3000"/>
              <a:t>Comparando-se valores textuais, letras maiúsculas e minúsculas não fazem diferença, mas deve-se respeitar a acentuação.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314" name="Google Shape;314;p2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  <p:sp>
        <p:nvSpPr>
          <p:cNvPr id="315" name="Google Shape;315;p2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ATENÇÃO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7"/>
          <p:cNvSpPr txBox="1">
            <a:spLocks noGrp="1"/>
          </p:cNvSpPr>
          <p:nvPr>
            <p:ph type="body" idx="1"/>
          </p:nvPr>
        </p:nvSpPr>
        <p:spPr>
          <a:xfrm>
            <a:off x="828675" y="1563620"/>
            <a:ext cx="10515600" cy="36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Responda ao feedback acessando o link: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     </a:t>
            </a:r>
            <a:r>
              <a:rPr lang="pt-BR" sz="3000">
                <a:solidFill>
                  <a:srgbClr val="000000"/>
                </a:solidFill>
              </a:rPr>
              <a:t>https://forms.gle/CLbmofDBtRBYcuuw5</a:t>
            </a:r>
            <a:endParaRPr sz="3200"/>
          </a:p>
        </p:txBody>
      </p:sp>
      <p:sp>
        <p:nvSpPr>
          <p:cNvPr id="321" name="Google Shape;321;p4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  <p:sp>
        <p:nvSpPr>
          <p:cNvPr id="322" name="Google Shape;322;p4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CURSO BÁSICO DE PLANILHA ELETRÔNICA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"/>
          <p:cNvSpPr txBox="1">
            <a:spLocks noGrp="1"/>
          </p:cNvSpPr>
          <p:nvPr>
            <p:ph type="body" idx="1"/>
          </p:nvPr>
        </p:nvSpPr>
        <p:spPr>
          <a:xfrm>
            <a:off x="838200" y="2264898"/>
            <a:ext cx="10515600" cy="2321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5715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600"/>
              <a:buFont typeface="Arial"/>
              <a:buChar char="•"/>
            </a:pPr>
            <a:r>
              <a:rPr lang="pt-BR" sz="3600"/>
              <a:t>Formatação condicional; validação de dados; filtro avançado.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600"/>
              <a:buNone/>
            </a:pPr>
            <a:endParaRPr sz="36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600"/>
              <a:buNone/>
            </a:pPr>
            <a:r>
              <a:rPr lang="pt-BR" sz="3600"/>
              <a:t>Função PREVISÃO, MAIOR e MENOR. Funções como SOMASE, CONT.SE e MÉDIASE</a:t>
            </a:r>
            <a:endParaRPr sz="3600"/>
          </a:p>
        </p:txBody>
      </p:sp>
      <p:sp>
        <p:nvSpPr>
          <p:cNvPr id="328" name="Google Shape;328;p2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  <p:sp>
        <p:nvSpPr>
          <p:cNvPr id="329" name="Google Shape;329;p2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PRÓXIMA AULA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dirty="0"/>
              <a:t>João Marcelo Lemes Vilhena</a:t>
            </a:r>
            <a:endParaRPr dirty="0"/>
          </a:p>
        </p:txBody>
      </p:sp>
      <p:sp>
        <p:nvSpPr>
          <p:cNvPr id="335" name="Google Shape;335;p27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1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Curso Básico e Intermediário para Planilhas Eletrônicas</a:t>
            </a:r>
            <a:endParaRPr/>
          </a:p>
        </p:txBody>
      </p:sp>
      <p:sp>
        <p:nvSpPr>
          <p:cNvPr id="336" name="Google Shape;336;p27"/>
          <p:cNvSpPr txBox="1">
            <a:spLocks noGrp="1"/>
          </p:cNvSpPr>
          <p:nvPr>
            <p:ph type="sldNum" idx="4294967295"/>
          </p:nvPr>
        </p:nvSpPr>
        <p:spPr>
          <a:xfrm>
            <a:off x="11557000" y="6384925"/>
            <a:ext cx="635000" cy="3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29</a:t>
            </a:fld>
            <a:endParaRPr/>
          </a:p>
        </p:txBody>
      </p:sp>
      <p:sp>
        <p:nvSpPr>
          <p:cNvPr id="337" name="Google Shape;337;p27"/>
          <p:cNvSpPr/>
          <p:nvPr/>
        </p:nvSpPr>
        <p:spPr>
          <a:xfrm>
            <a:off x="7850035" y="1193799"/>
            <a:ext cx="868296" cy="1565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7"/>
          <p:cNvSpPr/>
          <p:nvPr/>
        </p:nvSpPr>
        <p:spPr>
          <a:xfrm>
            <a:off x="7768113" y="1355144"/>
            <a:ext cx="914413" cy="1369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pt-BR" sz="80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Microsoft Office PowerPoint</Application>
  <PresentationFormat>Widescreen</PresentationFormat>
  <Paragraphs>167</Paragraphs>
  <Slides>29</Slides>
  <Notes>29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5" baseType="lpstr">
      <vt:lpstr>Montserrat</vt:lpstr>
      <vt:lpstr>Arial Black</vt:lpstr>
      <vt:lpstr>Century Gothic</vt:lpstr>
      <vt:lpstr>Arial</vt:lpstr>
      <vt:lpstr>Calibri</vt:lpstr>
      <vt:lpstr>Novo Padrão PET</vt:lpstr>
      <vt:lpstr>Apresentação do PowerPoint</vt:lpstr>
      <vt:lpstr>CONTEÚDO DA AULA</vt:lpstr>
      <vt:lpstr>FUNÇÃO SE</vt:lpstr>
      <vt:lpstr>FUNÇÃO SE</vt:lpstr>
      <vt:lpstr>EXEMPLO 3.1</vt:lpstr>
      <vt:lpstr>EXEMPLO 3.1</vt:lpstr>
      <vt:lpstr>EXEMPLO 3.1</vt:lpstr>
      <vt:lpstr>EXEMPLO 3.2</vt:lpstr>
      <vt:lpstr>EXEMPLO 3.2</vt:lpstr>
      <vt:lpstr>EXEMPLO 3.3</vt:lpstr>
      <vt:lpstr>EXEMPLO 3.3</vt:lpstr>
      <vt:lpstr>EXEMPLO 3.3</vt:lpstr>
      <vt:lpstr>EXEMPLO 3.3</vt:lpstr>
      <vt:lpstr>EXEMPLO 3.3</vt:lpstr>
      <vt:lpstr>FUNÇÕES SE E E SE OU</vt:lpstr>
      <vt:lpstr>EXEMPLO 3.4</vt:lpstr>
      <vt:lpstr>EXEMPLO 3.4</vt:lpstr>
      <vt:lpstr>EXEMPLO 3.5</vt:lpstr>
      <vt:lpstr>EXEMPLO 3.5</vt:lpstr>
      <vt:lpstr>EXEMPLO 3.5</vt:lpstr>
      <vt:lpstr>EXEMPLO 3.6</vt:lpstr>
      <vt:lpstr>EXEMPLO 3.6</vt:lpstr>
      <vt:lpstr>EXEMPLO 3.6</vt:lpstr>
      <vt:lpstr>PROBLEMA 3.1</vt:lpstr>
      <vt:lpstr>PROBLEMA 3.1</vt:lpstr>
      <vt:lpstr>ATENÇÃO</vt:lpstr>
      <vt:lpstr>CURSO BÁSICO DE PLANILHA ELETRÔNICA</vt:lpstr>
      <vt:lpstr>PRÓXIMA AULA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Ricardo</dc:creator>
  <cp:lastModifiedBy>João Marcelo Lemes Vilhena</cp:lastModifiedBy>
  <cp:revision>1</cp:revision>
  <dcterms:created xsi:type="dcterms:W3CDTF">2020-06-28T23:26:51Z</dcterms:created>
  <dcterms:modified xsi:type="dcterms:W3CDTF">2026-08-27T13:02:16Z</dcterms:modified>
</cp:coreProperties>
</file>