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y="5143500" cx="9144000"/>
  <p:notesSz cx="6858000" cy="9144000"/>
  <p:embeddedFontLst>
    <p:embeddedFont>
      <p:font typeface="Montserrat"/>
      <p:regular r:id="rId38"/>
      <p:bold r:id="rId39"/>
      <p:italic r:id="rId40"/>
      <p:boldItalic r:id="rId41"/>
    </p:embeddedFont>
    <p:embeddedFont>
      <p:font typeface="Arial Black"/>
      <p:regular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italic.fntdata"/><Relationship Id="rId20" Type="http://schemas.openxmlformats.org/officeDocument/2006/relationships/slide" Target="slides/slide15.xml"/><Relationship Id="rId42" Type="http://schemas.openxmlformats.org/officeDocument/2006/relationships/font" Target="fonts/ArialBlack-regular.fntdata"/><Relationship Id="rId41" Type="http://schemas.openxmlformats.org/officeDocument/2006/relationships/font" Target="fonts/Montserrat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Montserrat-bold.fntdata"/><Relationship Id="rId16" Type="http://schemas.openxmlformats.org/officeDocument/2006/relationships/slide" Target="slides/slide11.xml"/><Relationship Id="rId38" Type="http://schemas.openxmlformats.org/officeDocument/2006/relationships/font" Target="fonts/Montserrat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" name="Google Shape;11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54ff40ab32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54ff40ab32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" name="Google Shape;12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" name="Google Shape;13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" name="Google Shape;16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4ea30c0a7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4ea30c0a7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9" name="Google Shape;20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6" name="Google Shape;21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53bd05e2d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53bd05e2d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4ea30c0a7f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g34ea30c0a7f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53bd05e2d8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g353bd05e2d8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6" name="Google Shape;266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3" name="Google Shape;273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53bd05e2d8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0" name="Google Shape;280;g353bd05e2d8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53e5cee566_0_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7" name="Google Shape;287;g353e5cee566_0_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53bd05e2d8_0_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4" name="Google Shape;294;g353bd05e2d8_0_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53bd05e2d8_0_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1" name="Google Shape;301;g353bd05e2d8_0_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54ff40ab3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54ff40ab3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54ff40ab32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54ff40ab32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2" name="Google Shape;322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9" name="Google Shape;329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a Principal">
  <p:cSld name="Capa Principal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810000" y="2131814"/>
            <a:ext cx="4191000" cy="879872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60000"/>
              </a:buClr>
              <a:buSzPts val="4500"/>
              <a:buFont typeface="Arial Black"/>
              <a:buNone/>
              <a:defRPr sz="4500">
                <a:solidFill>
                  <a:srgbClr val="86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810000" y="3609397"/>
            <a:ext cx="4191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3" name="Google Shape;13;p2"/>
          <p:cNvSpPr txBox="1"/>
          <p:nvPr>
            <p:ph idx="2" type="body"/>
          </p:nvPr>
        </p:nvSpPr>
        <p:spPr>
          <a:xfrm>
            <a:off x="381001" y="796052"/>
            <a:ext cx="2447925" cy="155852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E2A"/>
              </a:buClr>
              <a:buSzPts val="2300"/>
              <a:buNone/>
              <a:defRPr sz="23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">
  <p:cSld name="Título e Texto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 rot="-527866">
            <a:off x="9126611" y="4718734"/>
            <a:ext cx="25465" cy="93430"/>
          </a:xfrm>
          <a:custGeom>
            <a:rect b="b" l="l" r="r" t="t"/>
            <a:pathLst>
              <a:path extrusionOk="0" h="124573" w="33953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3"/>
          <p:cNvSpPr/>
          <p:nvPr/>
        </p:nvSpPr>
        <p:spPr>
          <a:xfrm flipH="1" rot="10800000">
            <a:off x="-5360" y="1785"/>
            <a:ext cx="216100" cy="1104526"/>
          </a:xfrm>
          <a:custGeom>
            <a:rect b="b" l="l" r="r" t="t"/>
            <a:pathLst>
              <a:path extrusionOk="0" h="1472701" w="288133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>
            <a:off x="623888" y="914401"/>
            <a:ext cx="7886700" cy="365283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E2A"/>
              </a:buClr>
              <a:buSzPts val="2000"/>
              <a:buNone/>
              <a:defRPr sz="2000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AE8888"/>
              </a:buClr>
              <a:buSzPts val="1500"/>
              <a:buNone/>
              <a:defRPr sz="1500">
                <a:solidFill>
                  <a:srgbClr val="AE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AE8888"/>
              </a:buClr>
              <a:buSzPts val="1400"/>
              <a:buNone/>
              <a:defRPr sz="1400">
                <a:solidFill>
                  <a:srgbClr val="AE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AE8888"/>
              </a:buClr>
              <a:buSzPts val="1200"/>
              <a:buNone/>
              <a:defRPr sz="1200">
                <a:solidFill>
                  <a:srgbClr val="AE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AE8888"/>
              </a:buClr>
              <a:buSzPts val="1200"/>
              <a:buNone/>
              <a:defRPr sz="1200">
                <a:solidFill>
                  <a:srgbClr val="AE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AE8888"/>
              </a:buClr>
              <a:buSzPts val="1200"/>
              <a:buNone/>
              <a:defRPr sz="1200">
                <a:solidFill>
                  <a:srgbClr val="AE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AE8888"/>
              </a:buClr>
              <a:buSzPts val="1200"/>
              <a:buNone/>
              <a:defRPr sz="1200">
                <a:solidFill>
                  <a:srgbClr val="AE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AE8888"/>
              </a:buClr>
              <a:buSzPts val="1200"/>
              <a:buNone/>
              <a:defRPr sz="1200">
                <a:solidFill>
                  <a:srgbClr val="AE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AE8888"/>
              </a:buClr>
              <a:buSzPts val="1200"/>
              <a:buNone/>
              <a:defRPr sz="1200">
                <a:solidFill>
                  <a:srgbClr val="AE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76250" y="478345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7296150" y="4789170"/>
            <a:ext cx="476250" cy="29575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0" name="Google Shape;20;p3"/>
          <p:cNvSpPr txBox="1"/>
          <p:nvPr>
            <p:ph type="title"/>
          </p:nvPr>
        </p:nvSpPr>
        <p:spPr>
          <a:xfrm>
            <a:off x="114300" y="98821"/>
            <a:ext cx="7281789" cy="411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Google Shape;21;p3"/>
          <p:cNvSpPr/>
          <p:nvPr/>
        </p:nvSpPr>
        <p:spPr>
          <a:xfrm>
            <a:off x="-5360" y="0"/>
            <a:ext cx="9149360" cy="342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3"/>
          <p:cNvSpPr/>
          <p:nvPr/>
        </p:nvSpPr>
        <p:spPr>
          <a:xfrm flipH="1" rot="10800000">
            <a:off x="9029700" y="0"/>
            <a:ext cx="114300" cy="7250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3"/>
          <p:cNvPicPr preferRelativeResize="0"/>
          <p:nvPr/>
        </p:nvPicPr>
        <p:blipFill rotWithShape="1">
          <a:blip r:embed="rId2">
            <a:alphaModFix/>
          </a:blip>
          <a:srcRect b="36395" l="0" r="0" t="0"/>
          <a:stretch/>
        </p:blipFill>
        <p:spPr>
          <a:xfrm>
            <a:off x="-5360" y="5015537"/>
            <a:ext cx="187469" cy="127963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"/>
          <p:cNvSpPr/>
          <p:nvPr/>
        </p:nvSpPr>
        <p:spPr>
          <a:xfrm>
            <a:off x="-5360" y="5107426"/>
            <a:ext cx="9149359" cy="342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3"/>
          <p:cNvSpPr/>
          <p:nvPr/>
        </p:nvSpPr>
        <p:spPr>
          <a:xfrm>
            <a:off x="9117824" y="4723806"/>
            <a:ext cx="27000" cy="417909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idx="1" type="body"/>
          </p:nvPr>
        </p:nvSpPr>
        <p:spPr>
          <a:xfrm>
            <a:off x="3733800" y="832757"/>
            <a:ext cx="4781550" cy="3480163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E2A"/>
              </a:buClr>
              <a:buSzPts val="2100"/>
              <a:buFont typeface="Arial"/>
              <a:buChar char="•"/>
              <a:defRPr sz="2100">
                <a:latin typeface="Arial"/>
                <a:ea typeface="Arial"/>
                <a:cs typeface="Arial"/>
                <a:sym typeface="Arial"/>
              </a:defRPr>
            </a:lvl1pPr>
            <a:lvl2pPr indent="-361950" lvl="1" marL="9144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>
                <a:latin typeface="Arial"/>
                <a:ea typeface="Arial"/>
                <a:cs typeface="Arial"/>
                <a:sym typeface="Arial"/>
              </a:defRPr>
            </a:lvl2pPr>
            <a:lvl3pPr indent="-36195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>
                <a:latin typeface="Arial"/>
                <a:ea typeface="Arial"/>
                <a:cs typeface="Arial"/>
                <a:sym typeface="Arial"/>
              </a:defRPr>
            </a:lvl3pPr>
            <a:lvl4pPr indent="-36195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>
                <a:latin typeface="Arial"/>
                <a:ea typeface="Arial"/>
                <a:cs typeface="Arial"/>
                <a:sym typeface="Arial"/>
              </a:defRPr>
            </a:lvl4pPr>
            <a:lvl5pPr indent="-36195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6907530" y="10239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1" sz="2200">
                <a:solidFill>
                  <a:srgbClr val="000E2A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163830" y="4693920"/>
            <a:ext cx="506730" cy="3014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0" name="Google Shape;30;p4"/>
          <p:cNvSpPr txBox="1"/>
          <p:nvPr>
            <p:ph type="title"/>
          </p:nvPr>
        </p:nvSpPr>
        <p:spPr>
          <a:xfrm>
            <a:off x="552450" y="832757"/>
            <a:ext cx="2952750" cy="3480163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 Black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Final">
  <p:cSld name="Slide Final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idx="10" type="dt"/>
          </p:nvPr>
        </p:nvSpPr>
        <p:spPr>
          <a:xfrm>
            <a:off x="3638550" y="4648200"/>
            <a:ext cx="1866900" cy="36242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1901190" y="3749041"/>
            <a:ext cx="2670810" cy="49911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4532243" y="3749041"/>
            <a:ext cx="2710567" cy="49911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a Secundária">
  <p:cSld name="Capa Secundária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oogle Shape;36;p6"/>
          <p:cNvGrpSpPr/>
          <p:nvPr/>
        </p:nvGrpSpPr>
        <p:grpSpPr>
          <a:xfrm>
            <a:off x="0" y="0"/>
            <a:ext cx="9143999" cy="5143500"/>
            <a:chOff x="1" y="0"/>
            <a:chExt cx="12191999" cy="6858000"/>
          </a:xfrm>
        </p:grpSpPr>
        <p:sp>
          <p:nvSpPr>
            <p:cNvPr id="37" name="Google Shape;37;p6"/>
            <p:cNvSpPr/>
            <p:nvPr/>
          </p:nvSpPr>
          <p:spPr>
            <a:xfrm>
              <a:off x="1" y="0"/>
              <a:ext cx="12191999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t/>
              </a:r>
              <a:endPara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8" name="Google Shape;38;p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5560149" y="993774"/>
              <a:ext cx="4735058" cy="48704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" name="Google Shape;39;p6"/>
            <p:cNvSpPr/>
            <p:nvPr/>
          </p:nvSpPr>
          <p:spPr>
            <a:xfrm>
              <a:off x="1" y="0"/>
              <a:ext cx="12191999" cy="6858000"/>
            </a:xfrm>
            <a:prstGeom prst="rect">
              <a:avLst/>
            </a:prstGeom>
            <a:solidFill>
              <a:schemeClr val="lt1">
                <a:alpha val="72549"/>
              </a:scheme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t/>
              </a:r>
              <a:endPara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" name="Google Shape;40;p6"/>
          <p:cNvSpPr txBox="1"/>
          <p:nvPr>
            <p:ph type="title"/>
          </p:nvPr>
        </p:nvSpPr>
        <p:spPr>
          <a:xfrm>
            <a:off x="529217" y="745331"/>
            <a:ext cx="8043284" cy="3652838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Arial Black"/>
              <a:buNone/>
              <a:defRPr sz="38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>
  <p:cSld name="Duas Partes de Conteúdo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/>
          <p:nvPr/>
        </p:nvSpPr>
        <p:spPr>
          <a:xfrm rot="-527866">
            <a:off x="9126611" y="4718734"/>
            <a:ext cx="25465" cy="93430"/>
          </a:xfrm>
          <a:custGeom>
            <a:rect b="b" l="l" r="r" t="t"/>
            <a:pathLst>
              <a:path extrusionOk="0" h="124573" w="33953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7"/>
          <p:cNvSpPr/>
          <p:nvPr/>
        </p:nvSpPr>
        <p:spPr>
          <a:xfrm flipH="1" rot="10800000">
            <a:off x="-5360" y="1785"/>
            <a:ext cx="216100" cy="1104526"/>
          </a:xfrm>
          <a:custGeom>
            <a:rect b="b" l="l" r="r" t="t"/>
            <a:pathLst>
              <a:path extrusionOk="0" h="1472701" w="288133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7"/>
          <p:cNvSpPr txBox="1"/>
          <p:nvPr>
            <p:ph idx="10" type="dt"/>
          </p:nvPr>
        </p:nvSpPr>
        <p:spPr>
          <a:xfrm>
            <a:off x="476250" y="478345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2" type="sldNum"/>
          </p:nvPr>
        </p:nvSpPr>
        <p:spPr>
          <a:xfrm>
            <a:off x="7296150" y="4789170"/>
            <a:ext cx="476250" cy="29575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46" name="Google Shape;46;p7"/>
          <p:cNvSpPr txBox="1"/>
          <p:nvPr>
            <p:ph type="title"/>
          </p:nvPr>
        </p:nvSpPr>
        <p:spPr>
          <a:xfrm>
            <a:off x="114300" y="98821"/>
            <a:ext cx="7281789" cy="411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Google Shape;47;p7"/>
          <p:cNvSpPr/>
          <p:nvPr/>
        </p:nvSpPr>
        <p:spPr>
          <a:xfrm>
            <a:off x="-5360" y="0"/>
            <a:ext cx="9149360" cy="342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7"/>
          <p:cNvSpPr/>
          <p:nvPr/>
        </p:nvSpPr>
        <p:spPr>
          <a:xfrm flipH="1" rot="10800000">
            <a:off x="9029700" y="0"/>
            <a:ext cx="114300" cy="7250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" name="Google Shape;49;p7"/>
          <p:cNvPicPr preferRelativeResize="0"/>
          <p:nvPr/>
        </p:nvPicPr>
        <p:blipFill rotWithShape="1">
          <a:blip r:embed="rId2">
            <a:alphaModFix/>
          </a:blip>
          <a:srcRect b="36395" l="0" r="0" t="0"/>
          <a:stretch/>
        </p:blipFill>
        <p:spPr>
          <a:xfrm>
            <a:off x="-5360" y="5015537"/>
            <a:ext cx="187469" cy="127963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7"/>
          <p:cNvSpPr/>
          <p:nvPr/>
        </p:nvSpPr>
        <p:spPr>
          <a:xfrm>
            <a:off x="-5360" y="5107426"/>
            <a:ext cx="9149359" cy="342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7"/>
          <p:cNvSpPr/>
          <p:nvPr/>
        </p:nvSpPr>
        <p:spPr>
          <a:xfrm>
            <a:off x="9117824" y="4723806"/>
            <a:ext cx="27000" cy="417909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7"/>
          <p:cNvSpPr txBox="1"/>
          <p:nvPr>
            <p:ph idx="1" type="body"/>
          </p:nvPr>
        </p:nvSpPr>
        <p:spPr>
          <a:xfrm>
            <a:off x="628650" y="975360"/>
            <a:ext cx="3886200" cy="365736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E2A"/>
              </a:buClr>
              <a:buSzPts val="21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2" type="body"/>
          </p:nvPr>
        </p:nvSpPr>
        <p:spPr>
          <a:xfrm>
            <a:off x="4629150" y="975360"/>
            <a:ext cx="3886200" cy="365736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E2A"/>
              </a:buClr>
              <a:buSzPts val="21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 de Conteúdos">
  <p:cSld name="Comparação de Conteúdos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/>
          <p:nvPr/>
        </p:nvSpPr>
        <p:spPr>
          <a:xfrm rot="-527866">
            <a:off x="9126611" y="4718734"/>
            <a:ext cx="25465" cy="93430"/>
          </a:xfrm>
          <a:custGeom>
            <a:rect b="b" l="l" r="r" t="t"/>
            <a:pathLst>
              <a:path extrusionOk="0" h="124573" w="33953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8"/>
          <p:cNvSpPr/>
          <p:nvPr/>
        </p:nvSpPr>
        <p:spPr>
          <a:xfrm flipH="1" rot="10800000">
            <a:off x="-5360" y="1785"/>
            <a:ext cx="216100" cy="1104526"/>
          </a:xfrm>
          <a:custGeom>
            <a:rect b="b" l="l" r="r" t="t"/>
            <a:pathLst>
              <a:path extrusionOk="0" h="1472701" w="288133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8"/>
          <p:cNvSpPr txBox="1"/>
          <p:nvPr>
            <p:ph idx="10" type="dt"/>
          </p:nvPr>
        </p:nvSpPr>
        <p:spPr>
          <a:xfrm>
            <a:off x="476250" y="478345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7296150" y="4789170"/>
            <a:ext cx="476250" cy="29575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9" name="Google Shape;59;p8"/>
          <p:cNvSpPr txBox="1"/>
          <p:nvPr>
            <p:ph type="title"/>
          </p:nvPr>
        </p:nvSpPr>
        <p:spPr>
          <a:xfrm>
            <a:off x="114300" y="98821"/>
            <a:ext cx="7281789" cy="411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Google Shape;60;p8"/>
          <p:cNvSpPr/>
          <p:nvPr/>
        </p:nvSpPr>
        <p:spPr>
          <a:xfrm>
            <a:off x="-5360" y="0"/>
            <a:ext cx="9149360" cy="342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8"/>
          <p:cNvSpPr/>
          <p:nvPr/>
        </p:nvSpPr>
        <p:spPr>
          <a:xfrm flipH="1" rot="10800000">
            <a:off x="9029700" y="0"/>
            <a:ext cx="114300" cy="7250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62;p8"/>
          <p:cNvPicPr preferRelativeResize="0"/>
          <p:nvPr/>
        </p:nvPicPr>
        <p:blipFill rotWithShape="1">
          <a:blip r:embed="rId2">
            <a:alphaModFix/>
          </a:blip>
          <a:srcRect b="36395" l="0" r="0" t="0"/>
          <a:stretch/>
        </p:blipFill>
        <p:spPr>
          <a:xfrm>
            <a:off x="-5360" y="5015537"/>
            <a:ext cx="187469" cy="127963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8"/>
          <p:cNvSpPr/>
          <p:nvPr/>
        </p:nvSpPr>
        <p:spPr>
          <a:xfrm>
            <a:off x="-5360" y="5107426"/>
            <a:ext cx="9149359" cy="342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8"/>
          <p:cNvSpPr/>
          <p:nvPr/>
        </p:nvSpPr>
        <p:spPr>
          <a:xfrm>
            <a:off x="9117824" y="4723806"/>
            <a:ext cx="27000" cy="417909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8"/>
          <p:cNvSpPr txBox="1"/>
          <p:nvPr>
            <p:ph idx="1" type="body"/>
          </p:nvPr>
        </p:nvSpPr>
        <p:spPr>
          <a:xfrm>
            <a:off x="629841" y="868681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E2A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66" name="Google Shape;66;p8"/>
          <p:cNvSpPr txBox="1"/>
          <p:nvPr>
            <p:ph idx="2" type="body"/>
          </p:nvPr>
        </p:nvSpPr>
        <p:spPr>
          <a:xfrm>
            <a:off x="629841" y="1611630"/>
            <a:ext cx="3868340" cy="303061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E2A"/>
              </a:buClr>
              <a:buSzPts val="2100"/>
              <a:buChar char="•"/>
              <a:defRPr sz="21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7" name="Google Shape;67;p8"/>
          <p:cNvSpPr txBox="1"/>
          <p:nvPr>
            <p:ph idx="3" type="body"/>
          </p:nvPr>
        </p:nvSpPr>
        <p:spPr>
          <a:xfrm>
            <a:off x="4629150" y="868681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E2A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68" name="Google Shape;68;p8"/>
          <p:cNvSpPr txBox="1"/>
          <p:nvPr>
            <p:ph idx="4" type="body"/>
          </p:nvPr>
        </p:nvSpPr>
        <p:spPr>
          <a:xfrm>
            <a:off x="4629150" y="1611630"/>
            <a:ext cx="3887391" cy="303061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E2A"/>
              </a:buClr>
              <a:buSzPts val="2100"/>
              <a:buChar char="•"/>
              <a:defRPr sz="21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>
  <p:cSld name="Somente Título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9"/>
          <p:cNvSpPr/>
          <p:nvPr/>
        </p:nvSpPr>
        <p:spPr>
          <a:xfrm rot="-527866">
            <a:off x="9126611" y="4718734"/>
            <a:ext cx="25465" cy="93430"/>
          </a:xfrm>
          <a:custGeom>
            <a:rect b="b" l="l" r="r" t="t"/>
            <a:pathLst>
              <a:path extrusionOk="0" h="124573" w="33953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9"/>
          <p:cNvSpPr/>
          <p:nvPr/>
        </p:nvSpPr>
        <p:spPr>
          <a:xfrm flipH="1" rot="10800000">
            <a:off x="-5360" y="1785"/>
            <a:ext cx="216100" cy="1104526"/>
          </a:xfrm>
          <a:custGeom>
            <a:rect b="b" l="l" r="r" t="t"/>
            <a:pathLst>
              <a:path extrusionOk="0" h="1472701" w="288133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9"/>
          <p:cNvSpPr txBox="1"/>
          <p:nvPr>
            <p:ph idx="10" type="dt"/>
          </p:nvPr>
        </p:nvSpPr>
        <p:spPr>
          <a:xfrm>
            <a:off x="476250" y="478345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Google Shape;73;p9"/>
          <p:cNvSpPr txBox="1"/>
          <p:nvPr>
            <p:ph idx="12" type="sldNum"/>
          </p:nvPr>
        </p:nvSpPr>
        <p:spPr>
          <a:xfrm>
            <a:off x="7296150" y="4789170"/>
            <a:ext cx="476250" cy="29575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74" name="Google Shape;74;p9"/>
          <p:cNvSpPr txBox="1"/>
          <p:nvPr>
            <p:ph type="title"/>
          </p:nvPr>
        </p:nvSpPr>
        <p:spPr>
          <a:xfrm>
            <a:off x="114300" y="98821"/>
            <a:ext cx="7281789" cy="411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5" name="Google Shape;75;p9"/>
          <p:cNvSpPr/>
          <p:nvPr/>
        </p:nvSpPr>
        <p:spPr>
          <a:xfrm>
            <a:off x="-5360" y="0"/>
            <a:ext cx="9149360" cy="342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9"/>
          <p:cNvSpPr/>
          <p:nvPr/>
        </p:nvSpPr>
        <p:spPr>
          <a:xfrm flipH="1" rot="10800000">
            <a:off x="9029700" y="0"/>
            <a:ext cx="114300" cy="7250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" name="Google Shape;77;p9"/>
          <p:cNvPicPr preferRelativeResize="0"/>
          <p:nvPr/>
        </p:nvPicPr>
        <p:blipFill rotWithShape="1">
          <a:blip r:embed="rId2">
            <a:alphaModFix/>
          </a:blip>
          <a:srcRect b="36395" l="0" r="0" t="0"/>
          <a:stretch/>
        </p:blipFill>
        <p:spPr>
          <a:xfrm>
            <a:off x="-5360" y="5015537"/>
            <a:ext cx="187469" cy="127963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9"/>
          <p:cNvSpPr/>
          <p:nvPr/>
        </p:nvSpPr>
        <p:spPr>
          <a:xfrm>
            <a:off x="-5360" y="5107426"/>
            <a:ext cx="9149359" cy="342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9"/>
          <p:cNvSpPr/>
          <p:nvPr/>
        </p:nvSpPr>
        <p:spPr>
          <a:xfrm>
            <a:off x="9117824" y="4723806"/>
            <a:ext cx="27000" cy="417909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Texto">
  <p:cSld name="Duas Partes de Texto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0"/>
          <p:cNvSpPr/>
          <p:nvPr/>
        </p:nvSpPr>
        <p:spPr>
          <a:xfrm rot="-527866">
            <a:off x="9126611" y="4718734"/>
            <a:ext cx="25465" cy="93430"/>
          </a:xfrm>
          <a:custGeom>
            <a:rect b="b" l="l" r="r" t="t"/>
            <a:pathLst>
              <a:path extrusionOk="0" h="124573" w="33953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0"/>
          <p:cNvSpPr/>
          <p:nvPr/>
        </p:nvSpPr>
        <p:spPr>
          <a:xfrm flipH="1" rot="10800000">
            <a:off x="-5360" y="1785"/>
            <a:ext cx="216100" cy="1104526"/>
          </a:xfrm>
          <a:custGeom>
            <a:rect b="b" l="l" r="r" t="t"/>
            <a:pathLst>
              <a:path extrusionOk="0" h="1472701" w="288133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0"/>
          <p:cNvSpPr txBox="1"/>
          <p:nvPr>
            <p:ph idx="10" type="dt"/>
          </p:nvPr>
        </p:nvSpPr>
        <p:spPr>
          <a:xfrm>
            <a:off x="476250" y="478345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0"/>
          <p:cNvSpPr txBox="1"/>
          <p:nvPr>
            <p:ph idx="12" type="sldNum"/>
          </p:nvPr>
        </p:nvSpPr>
        <p:spPr>
          <a:xfrm>
            <a:off x="7296150" y="4789170"/>
            <a:ext cx="476250" cy="29575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85" name="Google Shape;85;p10"/>
          <p:cNvSpPr txBox="1"/>
          <p:nvPr>
            <p:ph type="title"/>
          </p:nvPr>
        </p:nvSpPr>
        <p:spPr>
          <a:xfrm>
            <a:off x="114300" y="98821"/>
            <a:ext cx="7281789" cy="411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6" name="Google Shape;86;p10"/>
          <p:cNvSpPr/>
          <p:nvPr/>
        </p:nvSpPr>
        <p:spPr>
          <a:xfrm>
            <a:off x="-5360" y="0"/>
            <a:ext cx="9149360" cy="342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0"/>
          <p:cNvSpPr/>
          <p:nvPr/>
        </p:nvSpPr>
        <p:spPr>
          <a:xfrm flipH="1" rot="10800000">
            <a:off x="9029700" y="0"/>
            <a:ext cx="114300" cy="7250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p10"/>
          <p:cNvPicPr preferRelativeResize="0"/>
          <p:nvPr/>
        </p:nvPicPr>
        <p:blipFill rotWithShape="1">
          <a:blip r:embed="rId2">
            <a:alphaModFix/>
          </a:blip>
          <a:srcRect b="36395" l="0" r="0" t="0"/>
          <a:stretch/>
        </p:blipFill>
        <p:spPr>
          <a:xfrm>
            <a:off x="-5360" y="5015537"/>
            <a:ext cx="187469" cy="127963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0"/>
          <p:cNvSpPr/>
          <p:nvPr/>
        </p:nvSpPr>
        <p:spPr>
          <a:xfrm>
            <a:off x="-5360" y="5107426"/>
            <a:ext cx="9149359" cy="342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0"/>
          <p:cNvSpPr/>
          <p:nvPr/>
        </p:nvSpPr>
        <p:spPr>
          <a:xfrm>
            <a:off x="9117824" y="4723806"/>
            <a:ext cx="27000" cy="417909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0"/>
          <p:cNvSpPr txBox="1"/>
          <p:nvPr>
            <p:ph idx="1" type="body"/>
          </p:nvPr>
        </p:nvSpPr>
        <p:spPr>
          <a:xfrm>
            <a:off x="476250" y="928688"/>
            <a:ext cx="3059430" cy="36290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E2A"/>
              </a:buClr>
              <a:buSzPts val="21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2" name="Google Shape;92;p10"/>
          <p:cNvSpPr txBox="1"/>
          <p:nvPr>
            <p:ph idx="2" type="body"/>
          </p:nvPr>
        </p:nvSpPr>
        <p:spPr>
          <a:xfrm>
            <a:off x="3779520" y="928688"/>
            <a:ext cx="4888230" cy="36290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E2A"/>
              </a:buClr>
              <a:buSzPts val="21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Imagem">
  <p:cSld name="Texto e Imagem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1"/>
          <p:cNvSpPr/>
          <p:nvPr/>
        </p:nvSpPr>
        <p:spPr>
          <a:xfrm rot="-527866">
            <a:off x="9126611" y="4718734"/>
            <a:ext cx="25465" cy="93430"/>
          </a:xfrm>
          <a:custGeom>
            <a:rect b="b" l="l" r="r" t="t"/>
            <a:pathLst>
              <a:path extrusionOk="0" h="124573" w="33953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1"/>
          <p:cNvSpPr/>
          <p:nvPr/>
        </p:nvSpPr>
        <p:spPr>
          <a:xfrm flipH="1" rot="10800000">
            <a:off x="-5360" y="1785"/>
            <a:ext cx="216100" cy="1104526"/>
          </a:xfrm>
          <a:custGeom>
            <a:rect b="b" l="l" r="r" t="t"/>
            <a:pathLst>
              <a:path extrusionOk="0" h="1472701" w="288133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1"/>
          <p:cNvSpPr txBox="1"/>
          <p:nvPr>
            <p:ph idx="10" type="dt"/>
          </p:nvPr>
        </p:nvSpPr>
        <p:spPr>
          <a:xfrm>
            <a:off x="476250" y="478345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11"/>
          <p:cNvSpPr txBox="1"/>
          <p:nvPr>
            <p:ph idx="12" type="sldNum"/>
          </p:nvPr>
        </p:nvSpPr>
        <p:spPr>
          <a:xfrm>
            <a:off x="7296150" y="4789170"/>
            <a:ext cx="476250" cy="29575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98" name="Google Shape;98;p11"/>
          <p:cNvSpPr txBox="1"/>
          <p:nvPr>
            <p:ph type="title"/>
          </p:nvPr>
        </p:nvSpPr>
        <p:spPr>
          <a:xfrm>
            <a:off x="114300" y="98821"/>
            <a:ext cx="7281789" cy="411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9" name="Google Shape;99;p11"/>
          <p:cNvSpPr/>
          <p:nvPr/>
        </p:nvSpPr>
        <p:spPr>
          <a:xfrm>
            <a:off x="-5360" y="0"/>
            <a:ext cx="9149360" cy="342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1"/>
          <p:cNvSpPr/>
          <p:nvPr/>
        </p:nvSpPr>
        <p:spPr>
          <a:xfrm flipH="1" rot="10800000">
            <a:off x="9029700" y="0"/>
            <a:ext cx="114300" cy="7250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" name="Google Shape;101;p11"/>
          <p:cNvPicPr preferRelativeResize="0"/>
          <p:nvPr/>
        </p:nvPicPr>
        <p:blipFill rotWithShape="1">
          <a:blip r:embed="rId2">
            <a:alphaModFix/>
          </a:blip>
          <a:srcRect b="36395" l="0" r="0" t="0"/>
          <a:stretch/>
        </p:blipFill>
        <p:spPr>
          <a:xfrm>
            <a:off x="-5360" y="5015537"/>
            <a:ext cx="187469" cy="127963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1"/>
          <p:cNvSpPr/>
          <p:nvPr/>
        </p:nvSpPr>
        <p:spPr>
          <a:xfrm>
            <a:off x="-5360" y="5107426"/>
            <a:ext cx="9149359" cy="342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1"/>
          <p:cNvSpPr/>
          <p:nvPr/>
        </p:nvSpPr>
        <p:spPr>
          <a:xfrm>
            <a:off x="9117824" y="4723806"/>
            <a:ext cx="27000" cy="417909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1"/>
          <p:cNvSpPr txBox="1"/>
          <p:nvPr>
            <p:ph idx="1" type="body"/>
          </p:nvPr>
        </p:nvSpPr>
        <p:spPr>
          <a:xfrm>
            <a:off x="476250" y="928688"/>
            <a:ext cx="3295650" cy="36290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E2A"/>
              </a:buClr>
              <a:buSzPts val="21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5" name="Google Shape;105;p11"/>
          <p:cNvSpPr/>
          <p:nvPr>
            <p:ph idx="2" type="pic"/>
          </p:nvPr>
        </p:nvSpPr>
        <p:spPr>
          <a:xfrm>
            <a:off x="4061222" y="928688"/>
            <a:ext cx="4606528" cy="36290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4300" y="98821"/>
            <a:ext cx="7281789" cy="411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 Black"/>
              <a:buNone/>
              <a:defRPr b="0" i="0" sz="21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8650" y="966355"/>
            <a:ext cx="7886700" cy="366636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E2A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61010" y="4789170"/>
            <a:ext cx="187549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1" i="0" sz="2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7296150" y="4789170"/>
            <a:ext cx="476250" cy="29575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15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2"/>
          <p:cNvSpPr txBox="1"/>
          <p:nvPr>
            <p:ph idx="1" type="subTitle"/>
          </p:nvPr>
        </p:nvSpPr>
        <p:spPr>
          <a:xfrm>
            <a:off x="4114313" y="2031470"/>
            <a:ext cx="4191075" cy="9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rPr lang="pt-BR" sz="3000">
                <a:latin typeface="Arial"/>
                <a:ea typeface="Arial"/>
                <a:cs typeface="Arial"/>
                <a:sym typeface="Arial"/>
              </a:rPr>
              <a:t>Curso Básico e Intermediário para Planilhas Eletrônicas</a:t>
            </a:r>
            <a:endParaRPr/>
          </a:p>
        </p:txBody>
      </p:sp>
      <p:sp>
        <p:nvSpPr>
          <p:cNvPr id="111" name="Google Shape;111;p12"/>
          <p:cNvSpPr txBox="1"/>
          <p:nvPr>
            <p:ph idx="2" type="body"/>
          </p:nvPr>
        </p:nvSpPr>
        <p:spPr>
          <a:xfrm>
            <a:off x="381000" y="796052"/>
            <a:ext cx="2562664" cy="155852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6000"/>
              <a:buNone/>
            </a:pPr>
            <a:r>
              <a:rPr lang="pt-BR" sz="6000"/>
              <a:t>AULA 06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"/>
          <p:cNvSpPr txBox="1"/>
          <p:nvPr>
            <p:ph idx="1" type="body"/>
          </p:nvPr>
        </p:nvSpPr>
        <p:spPr>
          <a:xfrm>
            <a:off x="628638" y="745326"/>
            <a:ext cx="7886700" cy="36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-3302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●"/>
            </a:pPr>
            <a:r>
              <a:rPr lang="pt-BR" sz="2200">
                <a:solidFill>
                  <a:schemeClr val="accent1"/>
                </a:solidFill>
              </a:rPr>
              <a:t>Juros Simples;</a:t>
            </a:r>
            <a:endParaRPr sz="2200">
              <a:solidFill>
                <a:schemeClr val="accent1"/>
              </a:solidFill>
            </a:endParaRPr>
          </a:p>
          <a:p>
            <a:pPr indent="-3302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Char char="●"/>
            </a:pPr>
            <a:r>
              <a:rPr lang="pt-BR" sz="2200">
                <a:solidFill>
                  <a:schemeClr val="accent1"/>
                </a:solidFill>
              </a:rPr>
              <a:t>Juros Composto;</a:t>
            </a:r>
            <a:endParaRPr sz="2200">
              <a:solidFill>
                <a:schemeClr val="accent1"/>
              </a:solidFill>
            </a:endParaRPr>
          </a:p>
          <a:p>
            <a:pPr indent="-3302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Char char="●"/>
            </a:pPr>
            <a:r>
              <a:rPr lang="pt-BR" sz="2200">
                <a:solidFill>
                  <a:schemeClr val="accent1"/>
                </a:solidFill>
              </a:rPr>
              <a:t>Fluxo de Caixa</a:t>
            </a:r>
            <a:endParaRPr sz="2200">
              <a:solidFill>
                <a:schemeClr val="accent1"/>
              </a:solidFill>
            </a:endParaRPr>
          </a:p>
          <a:p>
            <a:pPr indent="-3302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Char char="●"/>
            </a:pPr>
            <a:r>
              <a:rPr lang="pt-BR" sz="2200">
                <a:solidFill>
                  <a:schemeClr val="accent1"/>
                </a:solidFill>
              </a:rPr>
              <a:t>Funções: VP;</a:t>
            </a:r>
            <a:r>
              <a:rPr lang="pt-BR" sz="2200">
                <a:solidFill>
                  <a:schemeClr val="accent1"/>
                </a:solidFill>
              </a:rPr>
              <a:t> </a:t>
            </a:r>
            <a:r>
              <a:rPr lang="pt-BR" sz="2200">
                <a:solidFill>
                  <a:schemeClr val="accent1"/>
                </a:solidFill>
              </a:rPr>
              <a:t>VF;</a:t>
            </a:r>
            <a:r>
              <a:rPr lang="pt-BR" sz="2200">
                <a:solidFill>
                  <a:schemeClr val="accent1"/>
                </a:solidFill>
              </a:rPr>
              <a:t> </a:t>
            </a:r>
            <a:r>
              <a:rPr lang="pt-BR" sz="2200">
                <a:solidFill>
                  <a:schemeClr val="accent1"/>
                </a:solidFill>
              </a:rPr>
              <a:t>PGTO;</a:t>
            </a:r>
            <a:r>
              <a:rPr lang="pt-BR" sz="2200">
                <a:solidFill>
                  <a:schemeClr val="accent1"/>
                </a:solidFill>
              </a:rPr>
              <a:t> </a:t>
            </a:r>
            <a:r>
              <a:rPr lang="pt-BR" sz="2200">
                <a:solidFill>
                  <a:schemeClr val="accent1"/>
                </a:solidFill>
              </a:rPr>
              <a:t>NPER e TAXA.</a:t>
            </a:r>
            <a:endParaRPr sz="2200">
              <a:solidFill>
                <a:schemeClr val="accent1"/>
              </a:solidFill>
            </a:endParaRPr>
          </a:p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3"/>
          <p:cNvSpPr txBox="1"/>
          <p:nvPr>
            <p:ph idx="12" type="sldNum"/>
          </p:nvPr>
        </p:nvSpPr>
        <p:spPr>
          <a:xfrm>
            <a:off x="7296150" y="4789170"/>
            <a:ext cx="476250" cy="29575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18" name="Google Shape;118;p13"/>
          <p:cNvSpPr txBox="1"/>
          <p:nvPr>
            <p:ph type="title"/>
          </p:nvPr>
        </p:nvSpPr>
        <p:spPr>
          <a:xfrm>
            <a:off x="114300" y="98821"/>
            <a:ext cx="7281789" cy="411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 Black"/>
              <a:buNone/>
            </a:pPr>
            <a:r>
              <a:rPr lang="pt-BR"/>
              <a:t>CONTEÚDO DA AULA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4"/>
          <p:cNvSpPr txBox="1"/>
          <p:nvPr>
            <p:ph idx="1" type="body"/>
          </p:nvPr>
        </p:nvSpPr>
        <p:spPr>
          <a:xfrm>
            <a:off x="628638" y="745351"/>
            <a:ext cx="7886700" cy="36528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000000"/>
                </a:solidFill>
              </a:rPr>
              <a:t>O juros é o custo do dinheiro no tempo. Ele representa uma remuneração pelo uso do capital emprestado. Ou seja, juros é o dinheiro extra que você paga quando pega um valor emprestado. 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000000"/>
                </a:solidFill>
              </a:rPr>
              <a:t>“É como um “aluguel” que você paga por usar o dinheiro de alguém (como do banco)”.</a:t>
            </a:r>
            <a:endParaRPr b="1" sz="1800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pt-BR" sz="1800">
                <a:solidFill>
                  <a:srgbClr val="000000"/>
                </a:solidFill>
              </a:rPr>
              <a:t>Quanto maior o juros, maior o custo total do financiamento;</a:t>
            </a:r>
            <a:endParaRPr sz="1800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pt-BR" sz="1800">
                <a:solidFill>
                  <a:srgbClr val="000000"/>
                </a:solidFill>
              </a:rPr>
              <a:t>Quanto maior o juros, maior será o número de parcelas;</a:t>
            </a:r>
            <a:endParaRPr sz="1800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pt-BR" sz="1800">
                <a:solidFill>
                  <a:srgbClr val="000000"/>
                </a:solidFill>
              </a:rPr>
              <a:t>O valor da parcela também depende do juros.</a:t>
            </a:r>
            <a:endParaRPr sz="1800">
              <a:solidFill>
                <a:srgbClr val="000000"/>
              </a:solidFill>
            </a:endParaRPr>
          </a:p>
        </p:txBody>
      </p:sp>
      <p:sp>
        <p:nvSpPr>
          <p:cNvPr id="124" name="Google Shape;124;p14"/>
          <p:cNvSpPr txBox="1"/>
          <p:nvPr>
            <p:ph type="title"/>
          </p:nvPr>
        </p:nvSpPr>
        <p:spPr>
          <a:xfrm>
            <a:off x="114300" y="98821"/>
            <a:ext cx="7281900" cy="4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JUROS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5"/>
          <p:cNvSpPr txBox="1"/>
          <p:nvPr>
            <p:ph idx="1" type="body"/>
          </p:nvPr>
        </p:nvSpPr>
        <p:spPr>
          <a:xfrm>
            <a:off x="314600" y="914400"/>
            <a:ext cx="4726800" cy="3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14960" lvl="0" marL="34290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1960"/>
              <a:buFont typeface="Arial"/>
              <a:buChar char="•"/>
            </a:pPr>
            <a:r>
              <a:rPr lang="pt-BR" sz="1960"/>
              <a:t>Juros crescem de forma linear ao longo do tempo, como se fosse uma progressão aritmética (PA);</a:t>
            </a:r>
            <a:endParaRPr sz="1960"/>
          </a:p>
          <a:p>
            <a:pPr indent="-314960" lvl="0" marL="34290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1960"/>
              <a:buFont typeface="Arial"/>
              <a:buChar char="•"/>
            </a:pPr>
            <a:r>
              <a:rPr lang="pt-BR" sz="1960"/>
              <a:t>Os juros são calculados exclusivamente sobre o capital inicial da operação, seja uma aplicação ou um empréstimo;</a:t>
            </a:r>
            <a:endParaRPr sz="1960"/>
          </a:p>
          <a:p>
            <a:pPr indent="-314960" lvl="0" marL="34290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960"/>
              <a:buChar char="•"/>
            </a:pPr>
            <a:r>
              <a:rPr lang="pt-BR" sz="1960"/>
              <a:t>Não há incidência de juros sobre o montante acumulado de juros.</a:t>
            </a:r>
            <a:endParaRPr sz="1960"/>
          </a:p>
          <a:p>
            <a:pPr indent="0" lvl="0" marL="0" rtl="0" algn="l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Clr>
                <a:srgbClr val="000E2A"/>
              </a:buClr>
              <a:buSzPts val="1550"/>
              <a:buNone/>
            </a:pPr>
            <a:r>
              <a:t/>
            </a:r>
            <a:endParaRPr sz="1550"/>
          </a:p>
        </p:txBody>
      </p:sp>
      <p:sp>
        <p:nvSpPr>
          <p:cNvPr id="130" name="Google Shape;130;p15"/>
          <p:cNvSpPr txBox="1"/>
          <p:nvPr>
            <p:ph idx="12" type="sldNum"/>
          </p:nvPr>
        </p:nvSpPr>
        <p:spPr>
          <a:xfrm>
            <a:off x="7296150" y="4789170"/>
            <a:ext cx="476250" cy="29575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31" name="Google Shape;131;p15"/>
          <p:cNvSpPr txBox="1"/>
          <p:nvPr>
            <p:ph type="title"/>
          </p:nvPr>
        </p:nvSpPr>
        <p:spPr>
          <a:xfrm>
            <a:off x="114300" y="98821"/>
            <a:ext cx="7281789" cy="411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 Black"/>
              <a:buNone/>
            </a:pPr>
            <a:r>
              <a:rPr lang="pt-BR"/>
              <a:t>Juros Simples</a:t>
            </a: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37727" y="1276353"/>
            <a:ext cx="3733800" cy="259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6"/>
          <p:cNvSpPr txBox="1"/>
          <p:nvPr>
            <p:ph idx="1" type="body"/>
          </p:nvPr>
        </p:nvSpPr>
        <p:spPr>
          <a:xfrm>
            <a:off x="314600" y="914400"/>
            <a:ext cx="4726800" cy="3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04800" lvl="0" marL="34290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pt-BR" sz="1800"/>
              <a:t>Apresenta um comportamento similar ao de uma progressão geométrica (PG), onde os juros são aplicados sobre o saldo apurado no início de cada período.</a:t>
            </a:r>
            <a:endParaRPr sz="1800"/>
          </a:p>
          <a:p>
            <a:pPr indent="-304800" lvl="0" marL="34290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pt-BR" sz="1800"/>
              <a:t>Ou seja, acrescenta ao capital não apenas os juros de cada período, mas também os juros sobre os juros acumulados de períodos anteriores.</a:t>
            </a:r>
            <a:endParaRPr sz="1800"/>
          </a:p>
          <a:p>
            <a:pPr indent="0" lvl="0" marL="0" rtl="0" algn="l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Clr>
                <a:srgbClr val="000E2A"/>
              </a:buClr>
              <a:buSzPts val="1550"/>
              <a:buNone/>
            </a:pPr>
            <a:r>
              <a:t/>
            </a:r>
            <a:endParaRPr sz="1800"/>
          </a:p>
        </p:txBody>
      </p:sp>
      <p:sp>
        <p:nvSpPr>
          <p:cNvPr id="138" name="Google Shape;138;p16"/>
          <p:cNvSpPr txBox="1"/>
          <p:nvPr>
            <p:ph idx="12" type="sldNum"/>
          </p:nvPr>
        </p:nvSpPr>
        <p:spPr>
          <a:xfrm>
            <a:off x="7296150" y="4789170"/>
            <a:ext cx="4764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39" name="Google Shape;139;p16"/>
          <p:cNvSpPr txBox="1"/>
          <p:nvPr>
            <p:ph type="title"/>
          </p:nvPr>
        </p:nvSpPr>
        <p:spPr>
          <a:xfrm>
            <a:off x="114300" y="98822"/>
            <a:ext cx="72819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 Black"/>
              <a:buNone/>
            </a:pPr>
            <a:r>
              <a:rPr lang="pt-BR"/>
              <a:t>Juros Composto</a:t>
            </a:r>
            <a:endParaRPr/>
          </a:p>
        </p:txBody>
      </p:sp>
      <p:pic>
        <p:nvPicPr>
          <p:cNvPr id="140" name="Google Shape;14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25875" y="1258222"/>
            <a:ext cx="3797800" cy="2627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7"/>
          <p:cNvSpPr txBox="1"/>
          <p:nvPr>
            <p:ph type="title"/>
          </p:nvPr>
        </p:nvSpPr>
        <p:spPr>
          <a:xfrm>
            <a:off x="552450" y="832757"/>
            <a:ext cx="2952750" cy="3480163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 Black"/>
              <a:buNone/>
            </a:pPr>
            <a:r>
              <a:rPr lang="pt-BR"/>
              <a:t>EXEMPLO 6.1</a:t>
            </a:r>
            <a:endParaRPr/>
          </a:p>
        </p:txBody>
      </p:sp>
      <p:sp>
        <p:nvSpPr>
          <p:cNvPr id="146" name="Google Shape;146;p17"/>
          <p:cNvSpPr txBox="1"/>
          <p:nvPr>
            <p:ph idx="12" type="sldNum"/>
          </p:nvPr>
        </p:nvSpPr>
        <p:spPr>
          <a:xfrm>
            <a:off x="163830" y="4693920"/>
            <a:ext cx="506730" cy="3014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47" name="Google Shape;147;p17"/>
          <p:cNvSpPr txBox="1"/>
          <p:nvPr>
            <p:ph idx="1" type="body"/>
          </p:nvPr>
        </p:nvSpPr>
        <p:spPr>
          <a:xfrm>
            <a:off x="3733800" y="832757"/>
            <a:ext cx="4781550" cy="3480163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-2032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100"/>
              <a:buFont typeface="Arial"/>
              <a:buNone/>
            </a:pPr>
            <a:r>
              <a:rPr lang="pt-BR" sz="2400"/>
              <a:t>Juros Simples e Compostos</a:t>
            </a:r>
            <a:endParaRPr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8"/>
          <p:cNvSpPr txBox="1"/>
          <p:nvPr>
            <p:ph idx="12" type="sldNum"/>
          </p:nvPr>
        </p:nvSpPr>
        <p:spPr>
          <a:xfrm>
            <a:off x="7296150" y="4789170"/>
            <a:ext cx="476250" cy="29575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53" name="Google Shape;153;p18"/>
          <p:cNvSpPr txBox="1"/>
          <p:nvPr>
            <p:ph type="title"/>
          </p:nvPr>
        </p:nvSpPr>
        <p:spPr>
          <a:xfrm>
            <a:off x="114300" y="98821"/>
            <a:ext cx="7281789" cy="411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 Black"/>
              <a:buNone/>
            </a:pPr>
            <a:r>
              <a:rPr lang="pt-BR"/>
              <a:t>EXEMPLO 6.1</a:t>
            </a:r>
            <a:endParaRPr/>
          </a:p>
        </p:txBody>
      </p:sp>
      <p:sp>
        <p:nvSpPr>
          <p:cNvPr id="154" name="Google Shape;154;p18"/>
          <p:cNvSpPr txBox="1"/>
          <p:nvPr>
            <p:ph idx="1" type="body"/>
          </p:nvPr>
        </p:nvSpPr>
        <p:spPr>
          <a:xfrm>
            <a:off x="387125" y="1098000"/>
            <a:ext cx="8273700" cy="29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spAutoFit/>
          </a:bodyPr>
          <a:lstStyle/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Char char="•"/>
            </a:pPr>
            <a:r>
              <a:rPr lang="pt-BR" sz="2200">
                <a:solidFill>
                  <a:schemeClr val="dk2"/>
                </a:solidFill>
              </a:rPr>
              <a:t>Qual o valor que deve ser resgatado daqui a 21 meses se for aplicado o valor de $ 750 a uma taxa simples de 6% a.m. e os mesmos $ 750 a uma taxa composta de mesmo valor?</a:t>
            </a:r>
            <a:endParaRPr sz="2200">
              <a:solidFill>
                <a:schemeClr val="dk2"/>
              </a:solidFill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 sz="2200">
                <a:solidFill>
                  <a:schemeClr val="dk2"/>
                </a:solidFill>
              </a:rPr>
              <a:t>     ➢ Compare graficamente o comportamento das duas contas por um período de 4 anos</a:t>
            </a:r>
            <a:endParaRPr sz="2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9"/>
          <p:cNvSpPr txBox="1"/>
          <p:nvPr>
            <p:ph idx="12" type="sldNum"/>
          </p:nvPr>
        </p:nvSpPr>
        <p:spPr>
          <a:xfrm>
            <a:off x="7296150" y="4789170"/>
            <a:ext cx="476250" cy="29575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60" name="Google Shape;160;p19"/>
          <p:cNvSpPr txBox="1"/>
          <p:nvPr>
            <p:ph type="title"/>
          </p:nvPr>
        </p:nvSpPr>
        <p:spPr>
          <a:xfrm>
            <a:off x="114300" y="98821"/>
            <a:ext cx="7281789" cy="411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 Black"/>
              <a:buNone/>
            </a:pPr>
            <a:r>
              <a:rPr lang="pt-BR"/>
              <a:t>Fluxo de Caixa</a:t>
            </a:r>
            <a:endParaRPr/>
          </a:p>
        </p:txBody>
      </p:sp>
      <p:sp>
        <p:nvSpPr>
          <p:cNvPr id="161" name="Google Shape;161;p19"/>
          <p:cNvSpPr txBox="1"/>
          <p:nvPr/>
        </p:nvSpPr>
        <p:spPr>
          <a:xfrm>
            <a:off x="444450" y="784900"/>
            <a:ext cx="82551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pt-BR" sz="2100" u="none" cap="none" strike="noStrike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rPr>
              <a:t>Representação visual do fluxo de entradas (receitas) e saídas (despesas) em um determinado período de tempo.</a:t>
            </a:r>
            <a:endParaRPr b="0" i="0" sz="2100" u="none" cap="none" strike="noStrike">
              <a:solidFill>
                <a:srgbClr val="000E2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" name="Google Shape;16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16088" y="1621625"/>
            <a:ext cx="6511836" cy="300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0"/>
          <p:cNvSpPr txBox="1"/>
          <p:nvPr>
            <p:ph idx="12" type="sldNum"/>
          </p:nvPr>
        </p:nvSpPr>
        <p:spPr>
          <a:xfrm>
            <a:off x="7296150" y="4789170"/>
            <a:ext cx="476250" cy="29575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68" name="Google Shape;168;p20"/>
          <p:cNvSpPr txBox="1"/>
          <p:nvPr>
            <p:ph type="title"/>
          </p:nvPr>
        </p:nvSpPr>
        <p:spPr>
          <a:xfrm>
            <a:off x="114300" y="98821"/>
            <a:ext cx="7281789" cy="411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 Black"/>
              <a:buNone/>
            </a:pPr>
            <a:r>
              <a:rPr lang="pt-BR"/>
              <a:t>Fluxo de Caixa</a:t>
            </a:r>
            <a:endParaRPr/>
          </a:p>
        </p:txBody>
      </p:sp>
      <p:sp>
        <p:nvSpPr>
          <p:cNvPr id="169" name="Google Shape;169;p20"/>
          <p:cNvSpPr txBox="1"/>
          <p:nvPr>
            <p:ph idx="1" type="body"/>
          </p:nvPr>
        </p:nvSpPr>
        <p:spPr>
          <a:xfrm>
            <a:off x="133350" y="842269"/>
            <a:ext cx="8877300" cy="154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pt-BR" sz="1500">
                <a:solidFill>
                  <a:srgbClr val="000000"/>
                </a:solidFill>
              </a:rPr>
              <a:t>Simbologia adotada:</a:t>
            </a:r>
            <a:endParaRPr b="1" sz="1700">
              <a:solidFill>
                <a:srgbClr val="000000"/>
              </a:solidFill>
            </a:endParaRPr>
          </a:p>
          <a:p>
            <a:pPr indent="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 sz="1400">
                <a:solidFill>
                  <a:srgbClr val="000000"/>
                </a:solidFill>
              </a:rPr>
              <a:t>➢ </a:t>
            </a:r>
            <a:r>
              <a:rPr i="1" lang="pt-BR" sz="1400">
                <a:solidFill>
                  <a:srgbClr val="000000"/>
                </a:solidFill>
              </a:rPr>
              <a:t>i</a:t>
            </a:r>
            <a:r>
              <a:rPr lang="pt-BR" sz="1400">
                <a:solidFill>
                  <a:srgbClr val="000000"/>
                </a:solidFill>
              </a:rPr>
              <a:t> – Taxa de juros por período de capitalização;</a:t>
            </a:r>
            <a:endParaRPr sz="1400">
              <a:solidFill>
                <a:srgbClr val="000000"/>
              </a:solidFill>
            </a:endParaRPr>
          </a:p>
          <a:p>
            <a:pPr indent="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 sz="1400">
                <a:solidFill>
                  <a:srgbClr val="000000"/>
                </a:solidFill>
              </a:rPr>
              <a:t>➢ </a:t>
            </a:r>
            <a:r>
              <a:rPr i="1" lang="pt-BR" sz="1400">
                <a:solidFill>
                  <a:srgbClr val="000000"/>
                </a:solidFill>
              </a:rPr>
              <a:t>n</a:t>
            </a:r>
            <a:r>
              <a:rPr lang="pt-BR" sz="1400">
                <a:solidFill>
                  <a:srgbClr val="000000"/>
                </a:solidFill>
              </a:rPr>
              <a:t> – Número total de períodos de capitalização;</a:t>
            </a:r>
            <a:endParaRPr sz="1400">
              <a:solidFill>
                <a:srgbClr val="000000"/>
              </a:solidFill>
            </a:endParaRPr>
          </a:p>
          <a:p>
            <a:pPr indent="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 sz="1400">
                <a:solidFill>
                  <a:srgbClr val="000000"/>
                </a:solidFill>
              </a:rPr>
              <a:t>➢ </a:t>
            </a:r>
            <a:r>
              <a:rPr i="1" lang="pt-BR" sz="1400">
                <a:solidFill>
                  <a:srgbClr val="000000"/>
                </a:solidFill>
              </a:rPr>
              <a:t>P</a:t>
            </a:r>
            <a:r>
              <a:rPr lang="pt-BR" sz="1400">
                <a:solidFill>
                  <a:srgbClr val="000000"/>
                </a:solidFill>
              </a:rPr>
              <a:t> ou </a:t>
            </a:r>
            <a:r>
              <a:rPr i="1" lang="pt-BR" sz="1400">
                <a:solidFill>
                  <a:srgbClr val="000000"/>
                </a:solidFill>
              </a:rPr>
              <a:t>VP</a:t>
            </a:r>
            <a:r>
              <a:rPr lang="pt-BR" sz="1400">
                <a:solidFill>
                  <a:srgbClr val="000000"/>
                </a:solidFill>
              </a:rPr>
              <a:t> – Valor presente, representando o montante disponível na data atual;</a:t>
            </a:r>
            <a:endParaRPr sz="1400">
              <a:solidFill>
                <a:srgbClr val="000000"/>
              </a:solidFill>
            </a:endParaRPr>
          </a:p>
          <a:p>
            <a:pPr indent="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 sz="1400">
                <a:solidFill>
                  <a:srgbClr val="000000"/>
                </a:solidFill>
              </a:rPr>
              <a:t>➢ </a:t>
            </a:r>
            <a:r>
              <a:rPr i="1" lang="pt-BR" sz="1400">
                <a:solidFill>
                  <a:srgbClr val="000000"/>
                </a:solidFill>
              </a:rPr>
              <a:t>F</a:t>
            </a:r>
            <a:r>
              <a:rPr lang="pt-BR" sz="1400">
                <a:solidFill>
                  <a:srgbClr val="000000"/>
                </a:solidFill>
              </a:rPr>
              <a:t> ou </a:t>
            </a:r>
            <a:r>
              <a:rPr i="1" lang="pt-BR" sz="1400">
                <a:solidFill>
                  <a:srgbClr val="000000"/>
                </a:solidFill>
              </a:rPr>
              <a:t>VF</a:t>
            </a:r>
            <a:r>
              <a:rPr lang="pt-BR" sz="1400">
                <a:solidFill>
                  <a:srgbClr val="000000"/>
                </a:solidFill>
              </a:rPr>
              <a:t> – Valor futuro, correspondente ao montante projetado para um período posterior;</a:t>
            </a:r>
            <a:endParaRPr sz="1400">
              <a:solidFill>
                <a:srgbClr val="000000"/>
              </a:solidFill>
            </a:endParaRPr>
          </a:p>
          <a:p>
            <a:pPr indent="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 sz="1400">
                <a:solidFill>
                  <a:srgbClr val="000000"/>
                </a:solidFill>
              </a:rPr>
              <a:t>➢ </a:t>
            </a:r>
            <a:r>
              <a:rPr i="1" lang="pt-BR" sz="1400">
                <a:solidFill>
                  <a:srgbClr val="000000"/>
                </a:solidFill>
              </a:rPr>
              <a:t>A</a:t>
            </a:r>
            <a:r>
              <a:rPr lang="pt-BR" sz="1400">
                <a:solidFill>
                  <a:srgbClr val="000000"/>
                </a:solidFill>
              </a:rPr>
              <a:t> ou </a:t>
            </a:r>
            <a:r>
              <a:rPr i="1" lang="pt-BR" sz="1400">
                <a:solidFill>
                  <a:srgbClr val="000000"/>
                </a:solidFill>
              </a:rPr>
              <a:t>PGTO</a:t>
            </a:r>
            <a:r>
              <a:rPr lang="pt-BR" sz="1400">
                <a:solidFill>
                  <a:srgbClr val="000000"/>
                </a:solidFill>
              </a:rPr>
              <a:t> – Pagamento periódico uniforme, conhecido como anuidade;</a:t>
            </a:r>
            <a:endParaRPr sz="2700">
              <a:solidFill>
                <a:schemeClr val="dk2"/>
              </a:solidFill>
            </a:endParaRPr>
          </a:p>
        </p:txBody>
      </p:sp>
      <p:pic>
        <p:nvPicPr>
          <p:cNvPr id="170" name="Google Shape;17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83950" y="2775319"/>
            <a:ext cx="3376112" cy="195913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0"/>
          <p:cNvSpPr txBox="1"/>
          <p:nvPr/>
        </p:nvSpPr>
        <p:spPr>
          <a:xfrm>
            <a:off x="6493050" y="3873125"/>
            <a:ext cx="2517600" cy="7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pt-BR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Obs: </a:t>
            </a:r>
            <a:r>
              <a:rPr b="0" i="0" lang="pt-BR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unidade de tempo ou o período de análise deve estar alinhado com o período de capitalização dos juros adotado.</a:t>
            </a:r>
            <a:endParaRPr b="0" i="0" sz="2100" u="none" cap="none" strike="noStrike">
              <a:solidFill>
                <a:srgbClr val="000E2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 txBox="1"/>
          <p:nvPr>
            <p:ph idx="1" type="body"/>
          </p:nvPr>
        </p:nvSpPr>
        <p:spPr>
          <a:xfrm>
            <a:off x="3733800" y="832757"/>
            <a:ext cx="4781700" cy="34803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pt-BR" sz="2200"/>
              <a:t>Função VP;</a:t>
            </a:r>
            <a:endParaRPr sz="22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pt-BR" sz="2200"/>
              <a:t>Função VF;</a:t>
            </a:r>
            <a:endParaRPr sz="2200"/>
          </a:p>
        </p:txBody>
      </p:sp>
      <p:sp>
        <p:nvSpPr>
          <p:cNvPr id="177" name="Google Shape;177;p21"/>
          <p:cNvSpPr txBox="1"/>
          <p:nvPr>
            <p:ph type="title"/>
          </p:nvPr>
        </p:nvSpPr>
        <p:spPr>
          <a:xfrm>
            <a:off x="552450" y="832757"/>
            <a:ext cx="2952900" cy="34803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CONCEITO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2"/>
          <p:cNvSpPr txBox="1"/>
          <p:nvPr>
            <p:ph idx="1" type="body"/>
          </p:nvPr>
        </p:nvSpPr>
        <p:spPr>
          <a:xfrm>
            <a:off x="628650" y="731425"/>
            <a:ext cx="7886700" cy="38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rPr b="1" lang="pt-BR"/>
              <a:t>Função VP: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rPr lang="pt-BR" sz="1800"/>
              <a:t>Retorna o valor presente de um investimento: a quantia total atual de uma série de pagamentos futuros.</a:t>
            </a:r>
            <a:endParaRPr sz="1800"/>
          </a:p>
          <a:p>
            <a:pPr indent="457200" lvl="0" marL="13716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1800"/>
          </a:p>
          <a:p>
            <a:pPr indent="-355600" lvl="0" marL="45720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</a:pPr>
            <a:r>
              <a:rPr b="1" lang="pt-BR" sz="1900"/>
              <a:t>Taxa:</a:t>
            </a:r>
            <a:r>
              <a:rPr lang="pt-BR" sz="1900"/>
              <a:t> taxa de juros por período;</a:t>
            </a:r>
            <a:endParaRPr sz="1900"/>
          </a:p>
          <a:p>
            <a:pPr indent="-3492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pt-BR" sz="1900"/>
              <a:t>Np</a:t>
            </a:r>
            <a:r>
              <a:rPr b="1" lang="pt-BR" sz="1900"/>
              <a:t>er:</a:t>
            </a:r>
            <a:r>
              <a:rPr lang="pt-BR" sz="1900"/>
              <a:t> número total de períodos de pagamento em um investimento;</a:t>
            </a:r>
            <a:endParaRPr sz="1900"/>
          </a:p>
          <a:p>
            <a:pPr indent="-3492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pt-BR" sz="1900"/>
              <a:t>PGTO:</a:t>
            </a:r>
            <a:r>
              <a:rPr lang="pt-BR" sz="1900"/>
              <a:t> pagamento efetuado a cada período ( não pode ser alterado no decorrer do investimento;</a:t>
            </a:r>
            <a:endParaRPr sz="1900"/>
          </a:p>
          <a:p>
            <a:pPr indent="-3492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pt-BR" sz="1900"/>
              <a:t>VF: </a:t>
            </a:r>
            <a:r>
              <a:rPr lang="pt-BR" sz="1900"/>
              <a:t>é o valor futuro, ou um saldo em dinheiro que se deseja obter após o último pagamento ter sido efetuado;</a:t>
            </a:r>
            <a:endParaRPr sz="1900"/>
          </a:p>
          <a:p>
            <a:pPr indent="-3492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pt-BR" sz="1900"/>
              <a:t>tipo</a:t>
            </a:r>
            <a:r>
              <a:rPr lang="pt-BR" sz="1900"/>
              <a:t>: representa o vencimento do pagamento, se o pagamento for no início do período = 1, se o pagamento for no final do período ou não especificado = 0.	</a:t>
            </a:r>
            <a:endParaRPr sz="1900"/>
          </a:p>
        </p:txBody>
      </p:sp>
      <p:sp>
        <p:nvSpPr>
          <p:cNvPr id="183" name="Google Shape;183;p22"/>
          <p:cNvSpPr txBox="1"/>
          <p:nvPr>
            <p:ph type="title"/>
          </p:nvPr>
        </p:nvSpPr>
        <p:spPr>
          <a:xfrm>
            <a:off x="114300" y="98822"/>
            <a:ext cx="72819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pt-BR"/>
              <a:t>RELAÇÕES DE EQUIVALÊNCIA</a:t>
            </a:r>
            <a:endParaRPr/>
          </a:p>
        </p:txBody>
      </p:sp>
      <p:sp>
        <p:nvSpPr>
          <p:cNvPr id="184" name="Google Shape;184;p22"/>
          <p:cNvSpPr txBox="1"/>
          <p:nvPr/>
        </p:nvSpPr>
        <p:spPr>
          <a:xfrm>
            <a:off x="2492100" y="1683150"/>
            <a:ext cx="4159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=VP(taxa; nper; PGTO; [VF]; [tipo])</a:t>
            </a:r>
            <a:endParaRPr b="1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E2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"/>
          <p:cNvSpPr txBox="1"/>
          <p:nvPr>
            <p:ph idx="1" type="body"/>
          </p:nvPr>
        </p:nvSpPr>
        <p:spPr>
          <a:xfrm>
            <a:off x="628650" y="731425"/>
            <a:ext cx="7886700" cy="38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rPr b="1" lang="pt-BR"/>
              <a:t>Função VF: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rPr lang="pt-BR" sz="1800"/>
              <a:t>Retorna o valor futuro de um investimento com base em pagamentos constantes e periódicos e uma taxa de juros constante.</a:t>
            </a:r>
            <a:endParaRPr sz="1800"/>
          </a:p>
          <a:p>
            <a:pPr indent="457200" lvl="0" marL="13716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1800"/>
          </a:p>
          <a:p>
            <a:pPr indent="-355600" lvl="0" marL="45720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</a:pPr>
            <a:r>
              <a:rPr b="1" lang="pt-BR" sz="1900"/>
              <a:t>Taxa:</a:t>
            </a:r>
            <a:r>
              <a:rPr lang="pt-BR" sz="1900"/>
              <a:t> taxa de juros por período;</a:t>
            </a:r>
            <a:endParaRPr sz="1900"/>
          </a:p>
          <a:p>
            <a:pPr indent="-3492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pt-BR" sz="1900"/>
              <a:t>Nper:</a:t>
            </a:r>
            <a:r>
              <a:rPr lang="pt-BR" sz="1900"/>
              <a:t> número total de períodos de pagamento em um investimento;</a:t>
            </a:r>
            <a:endParaRPr sz="1900"/>
          </a:p>
          <a:p>
            <a:pPr indent="-3492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pt-BR" sz="1900"/>
              <a:t>PGTO:</a:t>
            </a:r>
            <a:r>
              <a:rPr lang="pt-BR" sz="1900"/>
              <a:t> pagamento efetuado a cada período ( não pode ser alterado no decorrer do investimento;</a:t>
            </a:r>
            <a:endParaRPr sz="1900"/>
          </a:p>
          <a:p>
            <a:pPr indent="-3492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pt-BR" sz="1900"/>
              <a:t>VP: </a:t>
            </a:r>
            <a:r>
              <a:rPr lang="pt-BR" sz="1900"/>
              <a:t>é o valor presente, ou a quantia total atual correspondente a uma série de pagamentos futuros;</a:t>
            </a:r>
            <a:endParaRPr sz="1900"/>
          </a:p>
          <a:p>
            <a:pPr indent="-3492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pt-BR" sz="1900"/>
              <a:t>tipo</a:t>
            </a:r>
            <a:r>
              <a:rPr lang="pt-BR" sz="1900"/>
              <a:t>: representa o vencimento do pagamento, se o pagamento for no início do período = 1, se o pagamento for no final do período ou não especificado = 0.	</a:t>
            </a:r>
            <a:endParaRPr sz="1900"/>
          </a:p>
        </p:txBody>
      </p:sp>
      <p:sp>
        <p:nvSpPr>
          <p:cNvPr id="190" name="Google Shape;190;p23"/>
          <p:cNvSpPr txBox="1"/>
          <p:nvPr>
            <p:ph type="title"/>
          </p:nvPr>
        </p:nvSpPr>
        <p:spPr>
          <a:xfrm>
            <a:off x="114300" y="98822"/>
            <a:ext cx="72819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pt-BR"/>
              <a:t>RELAÇÕES DE EQUIVALÊNCIA</a:t>
            </a:r>
            <a:endParaRPr/>
          </a:p>
        </p:txBody>
      </p:sp>
      <p:sp>
        <p:nvSpPr>
          <p:cNvPr id="191" name="Google Shape;191;p23"/>
          <p:cNvSpPr txBox="1"/>
          <p:nvPr/>
        </p:nvSpPr>
        <p:spPr>
          <a:xfrm>
            <a:off x="2460000" y="1715200"/>
            <a:ext cx="4224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=VF(taxa; nper; PGTO; [VP]; [tipo])</a:t>
            </a:r>
            <a:endParaRPr b="1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4"/>
          <p:cNvSpPr txBox="1"/>
          <p:nvPr>
            <p:ph idx="1" type="body"/>
          </p:nvPr>
        </p:nvSpPr>
        <p:spPr>
          <a:xfrm>
            <a:off x="628625" y="897763"/>
            <a:ext cx="7886700" cy="3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rPr b="1" lang="pt-BR"/>
              <a:t>Relação entre P e F / F e P: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/>
          </a:p>
        </p:txBody>
      </p:sp>
      <p:sp>
        <p:nvSpPr>
          <p:cNvPr id="197" name="Google Shape;197;p24"/>
          <p:cNvSpPr txBox="1"/>
          <p:nvPr>
            <p:ph type="title"/>
          </p:nvPr>
        </p:nvSpPr>
        <p:spPr>
          <a:xfrm>
            <a:off x="114300" y="98822"/>
            <a:ext cx="72819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pt-BR"/>
              <a:t>RELAÇÕES DE EQUIVALÊNCIA</a:t>
            </a:r>
            <a:endParaRPr/>
          </a:p>
        </p:txBody>
      </p:sp>
      <p:pic>
        <p:nvPicPr>
          <p:cNvPr id="198" name="Google Shape;19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9688" y="2993663"/>
            <a:ext cx="6524625" cy="103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76350" y="1597838"/>
            <a:ext cx="6591300" cy="107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5"/>
          <p:cNvSpPr txBox="1"/>
          <p:nvPr>
            <p:ph idx="1" type="body"/>
          </p:nvPr>
        </p:nvSpPr>
        <p:spPr>
          <a:xfrm>
            <a:off x="628650" y="822913"/>
            <a:ext cx="7886700" cy="3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rPr b="1" lang="pt-BR"/>
              <a:t>Exemplo relação entre P e F: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/>
          </a:p>
        </p:txBody>
      </p:sp>
      <p:sp>
        <p:nvSpPr>
          <p:cNvPr id="205" name="Google Shape;205;p25"/>
          <p:cNvSpPr txBox="1"/>
          <p:nvPr>
            <p:ph type="title"/>
          </p:nvPr>
        </p:nvSpPr>
        <p:spPr>
          <a:xfrm>
            <a:off x="114300" y="98822"/>
            <a:ext cx="72819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pt-BR"/>
              <a:t>RELAÇÕES DE EQUIVALÊNCIA</a:t>
            </a:r>
            <a:endParaRPr/>
          </a:p>
        </p:txBody>
      </p:sp>
      <p:pic>
        <p:nvPicPr>
          <p:cNvPr id="206" name="Google Shape;20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9400" y="1245750"/>
            <a:ext cx="8165200" cy="314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6"/>
          <p:cNvSpPr txBox="1"/>
          <p:nvPr>
            <p:ph idx="1" type="body"/>
          </p:nvPr>
        </p:nvSpPr>
        <p:spPr>
          <a:xfrm>
            <a:off x="3733800" y="832757"/>
            <a:ext cx="4781550" cy="3480163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-2032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100"/>
              <a:buFont typeface="Arial"/>
              <a:buNone/>
            </a:pPr>
            <a:r>
              <a:t/>
            </a:r>
            <a:endParaRPr sz="2400"/>
          </a:p>
          <a:p>
            <a:pPr indent="-2032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100"/>
              <a:buFont typeface="Arial"/>
              <a:buNone/>
            </a:pPr>
            <a:r>
              <a:rPr lang="pt-BR" sz="2400"/>
              <a:t>Função VP;</a:t>
            </a:r>
            <a:endParaRPr/>
          </a:p>
          <a:p>
            <a:pPr indent="-2032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100"/>
              <a:buFont typeface="Arial"/>
              <a:buNone/>
            </a:pPr>
            <a:r>
              <a:t/>
            </a:r>
            <a:endParaRPr sz="2400"/>
          </a:p>
          <a:p>
            <a:pPr indent="-2032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100"/>
              <a:buFont typeface="Arial"/>
              <a:buNone/>
            </a:pPr>
            <a:r>
              <a:rPr lang="pt-BR" sz="2400"/>
              <a:t>Função VF;</a:t>
            </a:r>
            <a:endParaRPr/>
          </a:p>
          <a:p>
            <a:pPr indent="-2032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100"/>
              <a:buFont typeface="Arial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100"/>
              <a:buFont typeface="Arial"/>
              <a:buNone/>
            </a:pPr>
            <a:r>
              <a:t/>
            </a:r>
            <a:endParaRPr sz="2400"/>
          </a:p>
        </p:txBody>
      </p:sp>
      <p:sp>
        <p:nvSpPr>
          <p:cNvPr id="212" name="Google Shape;212;p26"/>
          <p:cNvSpPr txBox="1"/>
          <p:nvPr>
            <p:ph idx="12" type="sldNum"/>
          </p:nvPr>
        </p:nvSpPr>
        <p:spPr>
          <a:xfrm>
            <a:off x="163830" y="4693920"/>
            <a:ext cx="506730" cy="3014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13" name="Google Shape;213;p26"/>
          <p:cNvSpPr txBox="1"/>
          <p:nvPr>
            <p:ph type="title"/>
          </p:nvPr>
        </p:nvSpPr>
        <p:spPr>
          <a:xfrm>
            <a:off x="552450" y="832757"/>
            <a:ext cx="2952750" cy="3480163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 Black"/>
              <a:buNone/>
            </a:pPr>
            <a:r>
              <a:rPr lang="pt-BR"/>
              <a:t>EXEMPLO 6.2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7"/>
          <p:cNvSpPr txBox="1"/>
          <p:nvPr>
            <p:ph idx="1" type="body"/>
          </p:nvPr>
        </p:nvSpPr>
        <p:spPr>
          <a:xfrm>
            <a:off x="623888" y="914401"/>
            <a:ext cx="7886700" cy="3652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-116586" lvl="0" marL="127000" rtl="0" algn="just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Arial"/>
              <a:buChar char="•"/>
            </a:pPr>
            <a:r>
              <a:rPr lang="pt-BR" sz="1835">
                <a:solidFill>
                  <a:schemeClr val="accent1"/>
                </a:solidFill>
              </a:rPr>
              <a:t>a) </a:t>
            </a:r>
            <a:r>
              <a:rPr lang="pt-BR" sz="1835">
                <a:solidFill>
                  <a:schemeClr val="accent1"/>
                </a:solidFill>
              </a:rPr>
              <a:t>Foi obtido um empréstimo de R$ 30.000,00 em uma instituição bancária que aplica uma taxa de juros anual de 67,40%. Qual será o valor a ser quitado ao final de 6 meses?</a:t>
            </a:r>
            <a:endParaRPr sz="1835">
              <a:solidFill>
                <a:schemeClr val="accent1"/>
              </a:solidFill>
            </a:endParaRPr>
          </a:p>
          <a:p>
            <a:pPr indent="0" lvl="0" marL="342900" rtl="0" algn="just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1835">
              <a:solidFill>
                <a:schemeClr val="accent1"/>
              </a:solidFill>
            </a:endParaRPr>
          </a:p>
          <a:p>
            <a:pPr indent="-116586" lvl="0" marL="127000" rtl="0" algn="just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36"/>
              <a:buChar char="•"/>
            </a:pPr>
            <a:r>
              <a:rPr lang="pt-BR" sz="1835">
                <a:solidFill>
                  <a:schemeClr val="accent1"/>
                </a:solidFill>
              </a:rPr>
              <a:t>b) </a:t>
            </a:r>
            <a:r>
              <a:rPr lang="pt-BR" sz="1835">
                <a:solidFill>
                  <a:schemeClr val="accent1"/>
                </a:solidFill>
              </a:rPr>
              <a:t>Caso eu deseje acumular R$ 320.000,00 em 7 anos, qual valor preciso investir hoje, considerando uma taxa de juros de 0,8357% ao mês?</a:t>
            </a:r>
            <a:endParaRPr sz="1470"/>
          </a:p>
        </p:txBody>
      </p:sp>
      <p:sp>
        <p:nvSpPr>
          <p:cNvPr id="219" name="Google Shape;219;p27"/>
          <p:cNvSpPr txBox="1"/>
          <p:nvPr>
            <p:ph idx="12" type="sldNum"/>
          </p:nvPr>
        </p:nvSpPr>
        <p:spPr>
          <a:xfrm>
            <a:off x="7296150" y="4789170"/>
            <a:ext cx="476250" cy="29575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20" name="Google Shape;220;p27"/>
          <p:cNvSpPr txBox="1"/>
          <p:nvPr>
            <p:ph type="title"/>
          </p:nvPr>
        </p:nvSpPr>
        <p:spPr>
          <a:xfrm>
            <a:off x="114300" y="98821"/>
            <a:ext cx="7281789" cy="411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 Black"/>
              <a:buNone/>
            </a:pPr>
            <a:r>
              <a:rPr lang="pt-BR"/>
              <a:t>EXEMPLOS 6.2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8"/>
          <p:cNvSpPr txBox="1"/>
          <p:nvPr>
            <p:ph idx="1" type="body"/>
          </p:nvPr>
        </p:nvSpPr>
        <p:spPr>
          <a:xfrm>
            <a:off x="3733800" y="832757"/>
            <a:ext cx="4781700" cy="34803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pt-BR" sz="2200"/>
              <a:t>Função PGTO;</a:t>
            </a:r>
            <a:endParaRPr sz="22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pt-BR" sz="2200"/>
              <a:t>Função NPER;</a:t>
            </a:r>
            <a:endParaRPr sz="22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pt-BR" sz="2200"/>
              <a:t>Função TAXA;</a:t>
            </a:r>
            <a:endParaRPr sz="2200"/>
          </a:p>
        </p:txBody>
      </p:sp>
      <p:sp>
        <p:nvSpPr>
          <p:cNvPr id="226" name="Google Shape;226;p28"/>
          <p:cNvSpPr txBox="1"/>
          <p:nvPr>
            <p:ph type="title"/>
          </p:nvPr>
        </p:nvSpPr>
        <p:spPr>
          <a:xfrm>
            <a:off x="552450" y="832757"/>
            <a:ext cx="2952900" cy="34803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CONCEITO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9"/>
          <p:cNvSpPr txBox="1"/>
          <p:nvPr>
            <p:ph idx="1" type="body"/>
          </p:nvPr>
        </p:nvSpPr>
        <p:spPr>
          <a:xfrm>
            <a:off x="628650" y="731425"/>
            <a:ext cx="7886700" cy="38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rPr b="1" lang="pt-BR"/>
              <a:t>Função PGTO: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rPr lang="pt-BR" sz="1800"/>
              <a:t>Pagamento periódico uniforme (Anuidade). </a:t>
            </a:r>
            <a:r>
              <a:rPr lang="pt-BR" sz="1800"/>
              <a:t>Calcula o pagamento de um empréstimo com base em pagamentos e em uma taxa de juros constantes.</a:t>
            </a:r>
            <a:endParaRPr sz="1800"/>
          </a:p>
          <a:p>
            <a:pPr indent="457200" lvl="0" marL="13716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1800"/>
          </a:p>
          <a:p>
            <a:pPr indent="-355600" lvl="0" marL="45720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</a:pPr>
            <a:r>
              <a:rPr b="1" lang="pt-BR" sz="1900"/>
              <a:t>taxa:</a:t>
            </a:r>
            <a:r>
              <a:rPr lang="pt-BR" sz="1900"/>
              <a:t> taxa de juros por período;</a:t>
            </a:r>
            <a:endParaRPr sz="1900"/>
          </a:p>
          <a:p>
            <a:pPr indent="-3492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pt-BR" sz="1900"/>
              <a:t>Nper:</a:t>
            </a:r>
            <a:r>
              <a:rPr lang="pt-BR" sz="1900"/>
              <a:t> número total de períodos de pagamento em um investimento;</a:t>
            </a:r>
            <a:endParaRPr sz="1900"/>
          </a:p>
          <a:p>
            <a:pPr indent="-3492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pt-BR" sz="1900"/>
              <a:t>VP:</a:t>
            </a:r>
            <a:r>
              <a:rPr lang="pt-BR" sz="1900"/>
              <a:t> </a:t>
            </a:r>
            <a:r>
              <a:rPr lang="pt-BR" sz="1900">
                <a:solidFill>
                  <a:schemeClr val="dk2"/>
                </a:solidFill>
              </a:rPr>
              <a:t>é o valor presente, ou a quantia total atual correspondente a uma série de pagamentos futuros;</a:t>
            </a:r>
            <a:endParaRPr sz="1900"/>
          </a:p>
          <a:p>
            <a:pPr indent="-3492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pt-BR" sz="1900"/>
              <a:t>VF: </a:t>
            </a:r>
            <a:r>
              <a:rPr lang="pt-BR" sz="1900"/>
              <a:t>é o valor futuro, ou um saldo em dinheiro que se deseja obter após o último pagamento ter sido efetuado;</a:t>
            </a:r>
            <a:endParaRPr sz="1900"/>
          </a:p>
          <a:p>
            <a:pPr indent="-3492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pt-BR" sz="1900"/>
              <a:t>tipo</a:t>
            </a:r>
            <a:r>
              <a:rPr lang="pt-BR" sz="1900"/>
              <a:t>: representa o vencimento do pagamento, se o pagamento for no início do período = 1, se o pagamento for no final do período ou não especificado = 0.	</a:t>
            </a:r>
            <a:endParaRPr sz="1900"/>
          </a:p>
        </p:txBody>
      </p:sp>
      <p:sp>
        <p:nvSpPr>
          <p:cNvPr id="232" name="Google Shape;232;p29"/>
          <p:cNvSpPr txBox="1"/>
          <p:nvPr>
            <p:ph type="title"/>
          </p:nvPr>
        </p:nvSpPr>
        <p:spPr>
          <a:xfrm>
            <a:off x="114300" y="98822"/>
            <a:ext cx="72819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pt-BR"/>
              <a:t>RELAÇÕES DE EQUIVALÊNCIA</a:t>
            </a:r>
            <a:endParaRPr/>
          </a:p>
        </p:txBody>
      </p:sp>
      <p:sp>
        <p:nvSpPr>
          <p:cNvPr id="233" name="Google Shape;233;p29"/>
          <p:cNvSpPr txBox="1"/>
          <p:nvPr/>
        </p:nvSpPr>
        <p:spPr>
          <a:xfrm>
            <a:off x="2492100" y="1683150"/>
            <a:ext cx="4159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=PGTO(taxa; Nper; VP; [VF]; [tipo])</a:t>
            </a:r>
            <a:endParaRPr b="1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E2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0"/>
          <p:cNvSpPr txBox="1"/>
          <p:nvPr>
            <p:ph idx="1" type="body"/>
          </p:nvPr>
        </p:nvSpPr>
        <p:spPr>
          <a:xfrm>
            <a:off x="628650" y="731425"/>
            <a:ext cx="7886700" cy="38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rPr b="1" lang="pt-BR"/>
              <a:t>Função NPER:</a:t>
            </a:r>
            <a:endParaRPr b="1"/>
          </a:p>
          <a:p>
            <a:pPr indent="0" lvl="0" marL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rPr lang="pt-BR" sz="1800"/>
              <a:t>Retorna o número de períodos de um investimento com base em pagamentos constantes periódicos e uma taxa de juros constante</a:t>
            </a:r>
            <a:r>
              <a:rPr lang="pt-BR" sz="1800"/>
              <a:t>.</a:t>
            </a:r>
            <a:endParaRPr sz="1800"/>
          </a:p>
          <a:p>
            <a:pPr indent="457200" lvl="0" marL="13716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1800"/>
          </a:p>
          <a:p>
            <a:pPr indent="-355600" lvl="0" marL="45720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</a:pPr>
            <a:r>
              <a:rPr b="1" lang="pt-BR" sz="1900"/>
              <a:t>T</a:t>
            </a:r>
            <a:r>
              <a:rPr b="1" lang="pt-BR" sz="1900"/>
              <a:t>axa:</a:t>
            </a:r>
            <a:r>
              <a:rPr lang="pt-BR" sz="1900"/>
              <a:t> taxa de juros por período;</a:t>
            </a:r>
            <a:endParaRPr sz="1900"/>
          </a:p>
          <a:p>
            <a:pPr indent="-3492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pt-BR" sz="1900"/>
              <a:t>PGTO</a:t>
            </a:r>
            <a:r>
              <a:rPr b="1" lang="pt-BR" sz="1900"/>
              <a:t>:</a:t>
            </a:r>
            <a:r>
              <a:rPr lang="pt-BR" sz="1900"/>
              <a:t> número total de períodos de pagamento em um investimento;</a:t>
            </a:r>
            <a:endParaRPr sz="1900"/>
          </a:p>
          <a:p>
            <a:pPr indent="-3492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pt-BR" sz="1900"/>
              <a:t>VP:</a:t>
            </a:r>
            <a:r>
              <a:rPr lang="pt-BR" sz="1900"/>
              <a:t> </a:t>
            </a:r>
            <a:r>
              <a:rPr lang="pt-BR" sz="1900">
                <a:solidFill>
                  <a:schemeClr val="dk2"/>
                </a:solidFill>
              </a:rPr>
              <a:t>é o valor presente, ou a quantia total atual correspondente a uma série de pagamentos futuros;</a:t>
            </a:r>
            <a:endParaRPr sz="1900"/>
          </a:p>
          <a:p>
            <a:pPr indent="-3492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pt-BR" sz="1900"/>
              <a:t>VF: </a:t>
            </a:r>
            <a:r>
              <a:rPr lang="pt-BR" sz="1900"/>
              <a:t>é o valor futuro, ou um saldo em dinheiro que se deseja obter após o último pagamento ter sido efetuado;</a:t>
            </a:r>
            <a:endParaRPr sz="1900"/>
          </a:p>
          <a:p>
            <a:pPr indent="-3492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pt-BR" sz="1900"/>
              <a:t>tipo</a:t>
            </a:r>
            <a:r>
              <a:rPr lang="pt-BR" sz="1900"/>
              <a:t>: representa o vencimento do pagamento, se o pagamento for no início do período = 1, se o pagamento for no final do período ou não especificado = 0.	</a:t>
            </a:r>
            <a:endParaRPr sz="1900"/>
          </a:p>
        </p:txBody>
      </p:sp>
      <p:sp>
        <p:nvSpPr>
          <p:cNvPr id="239" name="Google Shape;239;p30"/>
          <p:cNvSpPr txBox="1"/>
          <p:nvPr>
            <p:ph type="title"/>
          </p:nvPr>
        </p:nvSpPr>
        <p:spPr>
          <a:xfrm>
            <a:off x="114300" y="98822"/>
            <a:ext cx="72819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pt-BR"/>
              <a:t>RELAÇÕES DE EQUIVALÊNCIA</a:t>
            </a:r>
            <a:endParaRPr/>
          </a:p>
        </p:txBody>
      </p:sp>
      <p:sp>
        <p:nvSpPr>
          <p:cNvPr id="240" name="Google Shape;240;p30"/>
          <p:cNvSpPr txBox="1"/>
          <p:nvPr/>
        </p:nvSpPr>
        <p:spPr>
          <a:xfrm>
            <a:off x="2492100" y="1576225"/>
            <a:ext cx="4159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r>
              <a:rPr b="1" lang="pt-BR" sz="1800">
                <a:solidFill>
                  <a:srgbClr val="FF0000"/>
                </a:solidFill>
              </a:rPr>
              <a:t>NPER</a:t>
            </a:r>
            <a:r>
              <a:rPr b="1" i="0" lang="pt-B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b="1" lang="pt-BR" sz="1800">
                <a:solidFill>
                  <a:srgbClr val="FF0000"/>
                </a:solidFill>
              </a:rPr>
              <a:t>T</a:t>
            </a:r>
            <a:r>
              <a:rPr b="1" i="0" lang="pt-B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axa; </a:t>
            </a:r>
            <a:r>
              <a:rPr b="1" lang="pt-BR" sz="1800">
                <a:solidFill>
                  <a:srgbClr val="FF0000"/>
                </a:solidFill>
              </a:rPr>
              <a:t>PGTO</a:t>
            </a:r>
            <a:r>
              <a:rPr b="1" i="0" lang="pt-B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; VP; [VF]; [tipo])</a:t>
            </a:r>
            <a:endParaRPr b="1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E2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1"/>
          <p:cNvSpPr txBox="1"/>
          <p:nvPr>
            <p:ph idx="1" type="body"/>
          </p:nvPr>
        </p:nvSpPr>
        <p:spPr>
          <a:xfrm>
            <a:off x="628650" y="731425"/>
            <a:ext cx="7886700" cy="38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rPr b="1" lang="pt-BR"/>
              <a:t>Função TAXA:</a:t>
            </a:r>
            <a:endParaRPr b="1"/>
          </a:p>
          <a:p>
            <a:pPr indent="0" lvl="0" marL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rPr lang="pt-BR" sz="1800"/>
              <a:t>Retorna a taxa de juros por período em um empréstimo ou investimento.</a:t>
            </a:r>
            <a:endParaRPr sz="1800"/>
          </a:p>
          <a:p>
            <a:pPr indent="457200" lvl="0" marL="13716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1800"/>
          </a:p>
          <a:p>
            <a:pPr indent="-355600" lvl="0" marL="45720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</a:pPr>
            <a:r>
              <a:rPr b="1" lang="pt-BR" sz="1900"/>
              <a:t>Nper</a:t>
            </a:r>
            <a:r>
              <a:rPr b="1" lang="pt-BR" sz="1900"/>
              <a:t>:</a:t>
            </a:r>
            <a:r>
              <a:rPr lang="pt-BR" sz="1900"/>
              <a:t> é o número total de períodos de pagamento em um empréstimo ou investimento;</a:t>
            </a:r>
            <a:endParaRPr sz="1900"/>
          </a:p>
          <a:p>
            <a:pPr indent="-3492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pt-BR" sz="1900"/>
              <a:t>PGTO:</a:t>
            </a:r>
            <a:r>
              <a:rPr lang="pt-BR" sz="1900"/>
              <a:t> número total de períodos de pagamento em um investimento;</a:t>
            </a:r>
            <a:endParaRPr sz="1900"/>
          </a:p>
          <a:p>
            <a:pPr indent="-3492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pt-BR" sz="1900"/>
              <a:t>VP:</a:t>
            </a:r>
            <a:r>
              <a:rPr lang="pt-BR" sz="1900"/>
              <a:t> </a:t>
            </a:r>
            <a:r>
              <a:rPr lang="pt-BR" sz="1900">
                <a:solidFill>
                  <a:schemeClr val="dk2"/>
                </a:solidFill>
              </a:rPr>
              <a:t>é o valor presente, ou a quantia total atual correspondente a uma série de pagamentos futuros;</a:t>
            </a:r>
            <a:endParaRPr sz="1900"/>
          </a:p>
          <a:p>
            <a:pPr indent="-3492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pt-BR" sz="1900"/>
              <a:t>VF: </a:t>
            </a:r>
            <a:r>
              <a:rPr lang="pt-BR" sz="1900"/>
              <a:t>é o valor futuro, ou um saldo em dinheiro que se deseja obter após o último pagamento ter sido efetuado;</a:t>
            </a:r>
            <a:endParaRPr sz="1900"/>
          </a:p>
          <a:p>
            <a:pPr indent="-34925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b="1" lang="pt-BR" sz="1900"/>
              <a:t>tipo</a:t>
            </a:r>
            <a:r>
              <a:rPr lang="pt-BR" sz="1900"/>
              <a:t>: representa o vencimento do pagamento, se o pagamento for no início do período = 1, se o pagamento for no final do período ou não especificado = 0.	</a:t>
            </a:r>
            <a:endParaRPr sz="1900"/>
          </a:p>
        </p:txBody>
      </p:sp>
      <p:sp>
        <p:nvSpPr>
          <p:cNvPr id="246" name="Google Shape;246;p31"/>
          <p:cNvSpPr txBox="1"/>
          <p:nvPr>
            <p:ph type="title"/>
          </p:nvPr>
        </p:nvSpPr>
        <p:spPr>
          <a:xfrm>
            <a:off x="114300" y="98822"/>
            <a:ext cx="72819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pt-BR"/>
              <a:t>RELAÇÕES DE EQUIVALÊNCIA</a:t>
            </a:r>
            <a:endParaRPr/>
          </a:p>
        </p:txBody>
      </p:sp>
      <p:sp>
        <p:nvSpPr>
          <p:cNvPr id="247" name="Google Shape;247;p31"/>
          <p:cNvSpPr txBox="1"/>
          <p:nvPr/>
        </p:nvSpPr>
        <p:spPr>
          <a:xfrm>
            <a:off x="2282850" y="1308875"/>
            <a:ext cx="45783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r>
              <a:rPr b="1" lang="pt-BR" sz="1800">
                <a:solidFill>
                  <a:srgbClr val="FF0000"/>
                </a:solidFill>
              </a:rPr>
              <a:t>TAXA</a:t>
            </a:r>
            <a:r>
              <a:rPr b="1" i="0" lang="pt-B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b="1" lang="pt-BR" sz="1800">
                <a:solidFill>
                  <a:srgbClr val="FF0000"/>
                </a:solidFill>
              </a:rPr>
              <a:t>Nper</a:t>
            </a:r>
            <a:r>
              <a:rPr b="1" i="0" lang="pt-B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; </a:t>
            </a:r>
            <a:r>
              <a:rPr b="1" lang="pt-BR" sz="1800">
                <a:solidFill>
                  <a:srgbClr val="FF0000"/>
                </a:solidFill>
              </a:rPr>
              <a:t>PGTO</a:t>
            </a:r>
            <a:r>
              <a:rPr b="1" i="0" lang="pt-B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; VP; [VF]; [tipo])</a:t>
            </a:r>
            <a:endParaRPr b="1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E2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2"/>
          <p:cNvSpPr txBox="1"/>
          <p:nvPr>
            <p:ph idx="1" type="body"/>
          </p:nvPr>
        </p:nvSpPr>
        <p:spPr>
          <a:xfrm>
            <a:off x="628638" y="914401"/>
            <a:ext cx="7886700" cy="3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rPr b="1" lang="pt-BR"/>
              <a:t>Relação entre A e P / P e A: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/>
          </a:p>
        </p:txBody>
      </p:sp>
      <p:sp>
        <p:nvSpPr>
          <p:cNvPr id="253" name="Google Shape;253;p32"/>
          <p:cNvSpPr txBox="1"/>
          <p:nvPr>
            <p:ph type="title"/>
          </p:nvPr>
        </p:nvSpPr>
        <p:spPr>
          <a:xfrm>
            <a:off x="114300" y="98822"/>
            <a:ext cx="72819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pt-BR"/>
              <a:t>RELAÇÕES DE EQUIVALÊNCIA</a:t>
            </a:r>
            <a:endParaRPr/>
          </a:p>
        </p:txBody>
      </p:sp>
      <p:pic>
        <p:nvPicPr>
          <p:cNvPr id="254" name="Google Shape;25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8236" y="1419523"/>
            <a:ext cx="6907526" cy="14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875" y="3105500"/>
            <a:ext cx="6907524" cy="146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3"/>
          <p:cNvSpPr txBox="1"/>
          <p:nvPr>
            <p:ph idx="1" type="body"/>
          </p:nvPr>
        </p:nvSpPr>
        <p:spPr>
          <a:xfrm>
            <a:off x="628638" y="914401"/>
            <a:ext cx="7886700" cy="3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rPr b="1" lang="pt-BR"/>
              <a:t>Relação entre F e A / A e F: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/>
          </a:p>
        </p:txBody>
      </p:sp>
      <p:sp>
        <p:nvSpPr>
          <p:cNvPr id="261" name="Google Shape;261;p33"/>
          <p:cNvSpPr txBox="1"/>
          <p:nvPr>
            <p:ph type="title"/>
          </p:nvPr>
        </p:nvSpPr>
        <p:spPr>
          <a:xfrm>
            <a:off x="114300" y="98822"/>
            <a:ext cx="72819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pt-BR"/>
              <a:t>RELAÇÕES DE EQUIVALÊNCIA</a:t>
            </a:r>
            <a:endParaRPr/>
          </a:p>
        </p:txBody>
      </p:sp>
      <p:pic>
        <p:nvPicPr>
          <p:cNvPr id="262" name="Google Shape;26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0786" y="1402900"/>
            <a:ext cx="6868328" cy="14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873" y="3105000"/>
            <a:ext cx="6918159" cy="146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4"/>
          <p:cNvSpPr txBox="1"/>
          <p:nvPr>
            <p:ph idx="1" type="body"/>
          </p:nvPr>
        </p:nvSpPr>
        <p:spPr>
          <a:xfrm>
            <a:off x="3733800" y="832757"/>
            <a:ext cx="4781700" cy="3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1397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100"/>
              <a:buFont typeface="Arial"/>
              <a:buNone/>
            </a:pPr>
            <a:r>
              <a:t/>
            </a:r>
            <a:endParaRPr/>
          </a:p>
          <a:p>
            <a:pPr indent="-2032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100"/>
              <a:buFont typeface="Arial"/>
              <a:buNone/>
            </a:pPr>
            <a:r>
              <a:t/>
            </a:r>
            <a:endParaRPr sz="2400"/>
          </a:p>
          <a:p>
            <a:pPr indent="-2032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100"/>
              <a:buFont typeface="Arial"/>
              <a:buNone/>
            </a:pPr>
            <a:r>
              <a:rPr lang="pt-BR" sz="2400"/>
              <a:t>Função PGTO;</a:t>
            </a:r>
            <a:endParaRPr sz="2400"/>
          </a:p>
          <a:p>
            <a:pPr indent="-2032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100"/>
              <a:buFont typeface="Arial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100"/>
              <a:buFont typeface="Arial"/>
              <a:buNone/>
            </a:pPr>
            <a:r>
              <a:t/>
            </a:r>
            <a:endParaRPr sz="2400"/>
          </a:p>
        </p:txBody>
      </p:sp>
      <p:sp>
        <p:nvSpPr>
          <p:cNvPr id="269" name="Google Shape;269;p34"/>
          <p:cNvSpPr txBox="1"/>
          <p:nvPr>
            <p:ph idx="12" type="sldNum"/>
          </p:nvPr>
        </p:nvSpPr>
        <p:spPr>
          <a:xfrm>
            <a:off x="163830" y="4693920"/>
            <a:ext cx="506700" cy="3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70" name="Google Shape;270;p34"/>
          <p:cNvSpPr txBox="1"/>
          <p:nvPr>
            <p:ph type="title"/>
          </p:nvPr>
        </p:nvSpPr>
        <p:spPr>
          <a:xfrm>
            <a:off x="552450" y="832757"/>
            <a:ext cx="2952900" cy="3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 Black"/>
              <a:buNone/>
            </a:pPr>
            <a:r>
              <a:rPr lang="pt-BR"/>
              <a:t>EXEMPLO 6.3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5"/>
          <p:cNvSpPr txBox="1"/>
          <p:nvPr>
            <p:ph idx="1" type="body"/>
          </p:nvPr>
        </p:nvSpPr>
        <p:spPr>
          <a:xfrm>
            <a:off x="623888" y="914401"/>
            <a:ext cx="7886700" cy="3652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3429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rPr lang="pt-BR" sz="2300"/>
              <a:t>Uma casa no valor de $ 450.000,00 será paga em 4 parcelas iguais anuais considerando uma taxa de juros de 7,5% a.a. Qual o valor da parcela a ser paga pelo comprador durante esse período?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E2A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276" name="Google Shape;276;p35"/>
          <p:cNvSpPr txBox="1"/>
          <p:nvPr>
            <p:ph idx="12" type="sldNum"/>
          </p:nvPr>
        </p:nvSpPr>
        <p:spPr>
          <a:xfrm>
            <a:off x="7296150" y="4789170"/>
            <a:ext cx="476250" cy="29575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77" name="Google Shape;277;p35"/>
          <p:cNvSpPr txBox="1"/>
          <p:nvPr>
            <p:ph type="title"/>
          </p:nvPr>
        </p:nvSpPr>
        <p:spPr>
          <a:xfrm>
            <a:off x="114300" y="98821"/>
            <a:ext cx="7281789" cy="411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 Black"/>
              <a:buNone/>
            </a:pPr>
            <a:r>
              <a:rPr lang="pt-BR"/>
              <a:t>EXEMPLO 6.3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6"/>
          <p:cNvSpPr txBox="1"/>
          <p:nvPr>
            <p:ph idx="1" type="body"/>
          </p:nvPr>
        </p:nvSpPr>
        <p:spPr>
          <a:xfrm>
            <a:off x="3733800" y="832757"/>
            <a:ext cx="4781700" cy="3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1397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100"/>
              <a:buFont typeface="Arial"/>
              <a:buNone/>
            </a:pPr>
            <a:r>
              <a:t/>
            </a:r>
            <a:endParaRPr/>
          </a:p>
          <a:p>
            <a:pPr indent="-2032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100"/>
              <a:buFont typeface="Arial"/>
              <a:buNone/>
            </a:pPr>
            <a:r>
              <a:t/>
            </a:r>
            <a:endParaRPr sz="2400"/>
          </a:p>
          <a:p>
            <a:pPr indent="-2032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100"/>
              <a:buFont typeface="Arial"/>
              <a:buNone/>
            </a:pPr>
            <a:r>
              <a:rPr lang="pt-BR" sz="2400"/>
              <a:t>Função NPER;</a:t>
            </a:r>
            <a:endParaRPr sz="2400"/>
          </a:p>
          <a:p>
            <a:pPr indent="-2032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100"/>
              <a:buFont typeface="Arial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100"/>
              <a:buFont typeface="Arial"/>
              <a:buNone/>
            </a:pPr>
            <a:r>
              <a:t/>
            </a:r>
            <a:endParaRPr sz="2400"/>
          </a:p>
        </p:txBody>
      </p:sp>
      <p:sp>
        <p:nvSpPr>
          <p:cNvPr id="283" name="Google Shape;283;p36"/>
          <p:cNvSpPr txBox="1"/>
          <p:nvPr>
            <p:ph idx="12" type="sldNum"/>
          </p:nvPr>
        </p:nvSpPr>
        <p:spPr>
          <a:xfrm>
            <a:off x="163830" y="4693920"/>
            <a:ext cx="506700" cy="3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84" name="Google Shape;284;p36"/>
          <p:cNvSpPr txBox="1"/>
          <p:nvPr>
            <p:ph type="title"/>
          </p:nvPr>
        </p:nvSpPr>
        <p:spPr>
          <a:xfrm>
            <a:off x="552450" y="832757"/>
            <a:ext cx="2952900" cy="3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 Black"/>
              <a:buNone/>
            </a:pPr>
            <a:r>
              <a:rPr lang="pt-BR"/>
              <a:t>EXEMPLO 6.4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7"/>
          <p:cNvSpPr txBox="1"/>
          <p:nvPr>
            <p:ph idx="1" type="body"/>
          </p:nvPr>
        </p:nvSpPr>
        <p:spPr>
          <a:xfrm>
            <a:off x="628638" y="1535126"/>
            <a:ext cx="7886700" cy="3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000000"/>
                </a:solidFill>
              </a:rPr>
              <a:t>Joana deseja comprar um carro novo e decide financiá-lo. O valor total do financiamento é de R$ 48.000,00. Ela pode pagar uma parcela mensal de R$ 1.150,00 com uma taxa de juros anual de 16,77%. Com essas informações, calcule quantos meses serão necessários para que ela quite o financiamento.</a:t>
            </a:r>
            <a:endParaRPr sz="1800">
              <a:solidFill>
                <a:srgbClr val="000000"/>
              </a:solidFill>
            </a:endParaRPr>
          </a:p>
          <a:p>
            <a:pPr indent="0" lvl="0" marL="3429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300"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E2A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290" name="Google Shape;290;p37"/>
          <p:cNvSpPr txBox="1"/>
          <p:nvPr>
            <p:ph idx="12" type="sldNum"/>
          </p:nvPr>
        </p:nvSpPr>
        <p:spPr>
          <a:xfrm>
            <a:off x="7296150" y="4789170"/>
            <a:ext cx="4764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91" name="Google Shape;291;p37"/>
          <p:cNvSpPr txBox="1"/>
          <p:nvPr>
            <p:ph type="title"/>
          </p:nvPr>
        </p:nvSpPr>
        <p:spPr>
          <a:xfrm>
            <a:off x="114300" y="98821"/>
            <a:ext cx="72819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 Black"/>
              <a:buNone/>
            </a:pPr>
            <a:r>
              <a:rPr lang="pt-BR"/>
              <a:t>EXEMPLO 6.4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8"/>
          <p:cNvSpPr txBox="1"/>
          <p:nvPr>
            <p:ph idx="1" type="body"/>
          </p:nvPr>
        </p:nvSpPr>
        <p:spPr>
          <a:xfrm>
            <a:off x="3733800" y="832757"/>
            <a:ext cx="4781700" cy="3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1397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100"/>
              <a:buFont typeface="Arial"/>
              <a:buNone/>
            </a:pPr>
            <a:r>
              <a:t/>
            </a:r>
            <a:endParaRPr/>
          </a:p>
          <a:p>
            <a:pPr indent="-2032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100"/>
              <a:buFont typeface="Arial"/>
              <a:buNone/>
            </a:pPr>
            <a:r>
              <a:t/>
            </a:r>
            <a:endParaRPr sz="2400"/>
          </a:p>
          <a:p>
            <a:pPr indent="-2032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100"/>
              <a:buFont typeface="Arial"/>
              <a:buNone/>
            </a:pPr>
            <a:r>
              <a:rPr lang="pt-BR" sz="2400"/>
              <a:t>Função TAXA;</a:t>
            </a:r>
            <a:endParaRPr sz="2400"/>
          </a:p>
          <a:p>
            <a:pPr indent="-2032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100"/>
              <a:buFont typeface="Arial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100"/>
              <a:buFont typeface="Arial"/>
              <a:buNone/>
            </a:pPr>
            <a:r>
              <a:t/>
            </a:r>
            <a:endParaRPr sz="2400"/>
          </a:p>
        </p:txBody>
      </p:sp>
      <p:sp>
        <p:nvSpPr>
          <p:cNvPr id="297" name="Google Shape;297;p38"/>
          <p:cNvSpPr txBox="1"/>
          <p:nvPr>
            <p:ph idx="12" type="sldNum"/>
          </p:nvPr>
        </p:nvSpPr>
        <p:spPr>
          <a:xfrm>
            <a:off x="163830" y="4693920"/>
            <a:ext cx="506700" cy="3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98" name="Google Shape;298;p38"/>
          <p:cNvSpPr txBox="1"/>
          <p:nvPr>
            <p:ph type="title"/>
          </p:nvPr>
        </p:nvSpPr>
        <p:spPr>
          <a:xfrm>
            <a:off x="552450" y="832757"/>
            <a:ext cx="2952900" cy="3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 Black"/>
              <a:buNone/>
            </a:pPr>
            <a:r>
              <a:rPr lang="pt-BR"/>
              <a:t>EXEMPLO 6.5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9"/>
          <p:cNvSpPr txBox="1"/>
          <p:nvPr>
            <p:ph idx="1" type="body"/>
          </p:nvPr>
        </p:nvSpPr>
        <p:spPr>
          <a:xfrm>
            <a:off x="623888" y="914401"/>
            <a:ext cx="7886700" cy="36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3429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E2A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304" name="Google Shape;304;p39"/>
          <p:cNvSpPr txBox="1"/>
          <p:nvPr>
            <p:ph idx="12" type="sldNum"/>
          </p:nvPr>
        </p:nvSpPr>
        <p:spPr>
          <a:xfrm>
            <a:off x="7296150" y="4789170"/>
            <a:ext cx="4764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05" name="Google Shape;305;p39"/>
          <p:cNvSpPr txBox="1"/>
          <p:nvPr>
            <p:ph type="title"/>
          </p:nvPr>
        </p:nvSpPr>
        <p:spPr>
          <a:xfrm>
            <a:off x="114300" y="98821"/>
            <a:ext cx="72819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 Black"/>
              <a:buNone/>
            </a:pPr>
            <a:r>
              <a:rPr lang="pt-BR"/>
              <a:t>EXEMPLO 6.5</a:t>
            </a:r>
            <a:endParaRPr/>
          </a:p>
        </p:txBody>
      </p:sp>
      <p:pic>
        <p:nvPicPr>
          <p:cNvPr id="306" name="Google Shape;30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600" y="876300"/>
            <a:ext cx="6400800" cy="339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0"/>
          <p:cNvSpPr txBox="1"/>
          <p:nvPr>
            <p:ph idx="1" type="body"/>
          </p:nvPr>
        </p:nvSpPr>
        <p:spPr>
          <a:xfrm>
            <a:off x="3516050" y="832757"/>
            <a:ext cx="4781700" cy="34803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5300"/>
              <a:t>BLEMA:</a:t>
            </a:r>
            <a:endParaRPr b="1" sz="5300"/>
          </a:p>
        </p:txBody>
      </p:sp>
      <p:sp>
        <p:nvSpPr>
          <p:cNvPr id="312" name="Google Shape;312;p40"/>
          <p:cNvSpPr txBox="1"/>
          <p:nvPr>
            <p:ph type="title"/>
          </p:nvPr>
        </p:nvSpPr>
        <p:spPr>
          <a:xfrm>
            <a:off x="680775" y="832757"/>
            <a:ext cx="2952900" cy="34803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-565150" lvl="0" marL="457200" rtl="0" algn="r">
              <a:spcBef>
                <a:spcPts val="0"/>
              </a:spcBef>
              <a:spcAft>
                <a:spcPts val="0"/>
              </a:spcAft>
              <a:buSzPts val="5300"/>
              <a:buChar char="●"/>
            </a:pPr>
            <a:r>
              <a:rPr lang="pt-BR" sz="5300"/>
              <a:t>PRO</a:t>
            </a:r>
            <a:endParaRPr sz="53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1"/>
          <p:cNvSpPr txBox="1"/>
          <p:nvPr>
            <p:ph idx="1" type="body"/>
          </p:nvPr>
        </p:nvSpPr>
        <p:spPr>
          <a:xfrm>
            <a:off x="6033175" y="1422750"/>
            <a:ext cx="2790900" cy="26772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36550" lvl="0" marL="457200" rtl="0" algn="just">
              <a:spcBef>
                <a:spcPts val="800"/>
              </a:spcBef>
              <a:spcAft>
                <a:spcPts val="0"/>
              </a:spcAft>
              <a:buSzPts val="1700"/>
              <a:buChar char="➢"/>
            </a:pPr>
            <a:r>
              <a:rPr lang="pt-BR" sz="1700"/>
              <a:t>Crie o Fluxo de Caixa e demonstre se a taxa é realmente igual a 0%. Caso a taxa seja diferente de 0%, ache um novo valor da taxa para um cenário cuja prestação final tenha o vencimento uma data após o pagamento da última prestação do financiamento.</a:t>
            </a:r>
            <a:endParaRPr sz="1700"/>
          </a:p>
          <a:p>
            <a:pPr indent="0" lvl="0" marL="457200" rtl="0" algn="just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318" name="Google Shape;318;p41"/>
          <p:cNvSpPr txBox="1"/>
          <p:nvPr>
            <p:ph type="title"/>
          </p:nvPr>
        </p:nvSpPr>
        <p:spPr>
          <a:xfrm>
            <a:off x="114300" y="98821"/>
            <a:ext cx="7281900" cy="4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PROBLEMA AULA 06</a:t>
            </a:r>
            <a:endParaRPr/>
          </a:p>
        </p:txBody>
      </p:sp>
      <p:pic>
        <p:nvPicPr>
          <p:cNvPr id="319" name="Google Shape;31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900" y="780750"/>
            <a:ext cx="5463749" cy="3869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2"/>
          <p:cNvSpPr txBox="1"/>
          <p:nvPr>
            <p:ph idx="1" type="body"/>
          </p:nvPr>
        </p:nvSpPr>
        <p:spPr>
          <a:xfrm>
            <a:off x="621506" y="1172715"/>
            <a:ext cx="7886700" cy="2745933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E2A"/>
              </a:buClr>
              <a:buSzPts val="2400"/>
              <a:buNone/>
            </a:pPr>
            <a:r>
              <a:t/>
            </a:r>
            <a:endParaRPr sz="2400"/>
          </a:p>
          <a:p>
            <a:pPr indent="-342900" lvl="0" marL="342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E2A"/>
              </a:buClr>
              <a:buSzPts val="2400"/>
              <a:buFont typeface="Arial"/>
              <a:buChar char="•"/>
            </a:pPr>
            <a:r>
              <a:rPr lang="pt-BR" sz="2400"/>
              <a:t>Responda ao feedback acessando o link: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E2A"/>
              </a:buClr>
              <a:buSzPts val="2400"/>
              <a:buNone/>
            </a:pPr>
            <a:r>
              <a:rPr lang="pt-BR" sz="2400"/>
              <a:t>    </a:t>
            </a:r>
            <a:r>
              <a:rPr lang="pt-BR" sz="2400"/>
              <a:t>https://forms.gle/CLbmofDBtRBYcuuw5</a:t>
            </a:r>
            <a:endParaRPr sz="1900"/>
          </a:p>
        </p:txBody>
      </p:sp>
      <p:sp>
        <p:nvSpPr>
          <p:cNvPr id="325" name="Google Shape;325;p42"/>
          <p:cNvSpPr txBox="1"/>
          <p:nvPr>
            <p:ph idx="12" type="sldNum"/>
          </p:nvPr>
        </p:nvSpPr>
        <p:spPr>
          <a:xfrm>
            <a:off x="7296150" y="4789170"/>
            <a:ext cx="476250" cy="29575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26" name="Google Shape;326;p42"/>
          <p:cNvSpPr txBox="1"/>
          <p:nvPr>
            <p:ph type="title"/>
          </p:nvPr>
        </p:nvSpPr>
        <p:spPr>
          <a:xfrm>
            <a:off x="114300" y="98821"/>
            <a:ext cx="7281789" cy="411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CURSO BÁSICO DE PLANILHA ELETRÔNICA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3"/>
          <p:cNvSpPr txBox="1"/>
          <p:nvPr>
            <p:ph idx="1" type="body"/>
          </p:nvPr>
        </p:nvSpPr>
        <p:spPr>
          <a:xfrm>
            <a:off x="1633840" y="3748991"/>
            <a:ext cx="2670900" cy="4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</a:pPr>
            <a:r>
              <a:rPr lang="pt-BR"/>
              <a:t>Gabriel Pereira Portelinha</a:t>
            </a:r>
            <a:endParaRPr/>
          </a:p>
        </p:txBody>
      </p:sp>
      <p:sp>
        <p:nvSpPr>
          <p:cNvPr id="332" name="Google Shape;332;p43"/>
          <p:cNvSpPr txBox="1"/>
          <p:nvPr>
            <p:ph idx="2" type="body"/>
          </p:nvPr>
        </p:nvSpPr>
        <p:spPr>
          <a:xfrm>
            <a:off x="4532243" y="3749041"/>
            <a:ext cx="2710567" cy="49911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</a:pPr>
            <a:r>
              <a:rPr lang="pt-BR"/>
              <a:t>Curso Básico e Intermediário para Planilhas Eletrônicas</a:t>
            </a:r>
            <a:endParaRPr/>
          </a:p>
        </p:txBody>
      </p:sp>
      <p:sp>
        <p:nvSpPr>
          <p:cNvPr id="333" name="Google Shape;333;p43"/>
          <p:cNvSpPr txBox="1"/>
          <p:nvPr>
            <p:ph idx="4294967295" type="sldNum"/>
          </p:nvPr>
        </p:nvSpPr>
        <p:spPr>
          <a:xfrm>
            <a:off x="8667750" y="4788694"/>
            <a:ext cx="476250" cy="2964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34" name="Google Shape;334;p43"/>
          <p:cNvSpPr/>
          <p:nvPr/>
        </p:nvSpPr>
        <p:spPr>
          <a:xfrm>
            <a:off x="5887526" y="895349"/>
            <a:ext cx="651222" cy="1173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43"/>
          <p:cNvSpPr/>
          <p:nvPr/>
        </p:nvSpPr>
        <p:spPr>
          <a:xfrm>
            <a:off x="5826085" y="1016358"/>
            <a:ext cx="685810" cy="102720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pt-BR" sz="6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Novo Padrão PET">
  <a:themeElements>
    <a:clrScheme name="PET">
      <a:dk1>
        <a:srgbClr val="860000"/>
      </a:dk1>
      <a:lt1>
        <a:srgbClr val="FFFFFF"/>
      </a:lt1>
      <a:dk2>
        <a:srgbClr val="000E2A"/>
      </a:dk2>
      <a:lt2>
        <a:srgbClr val="FFFFFF"/>
      </a:lt2>
      <a:accent1>
        <a:srgbClr val="000E2A"/>
      </a:accent1>
      <a:accent2>
        <a:srgbClr val="860000"/>
      </a:accent2>
      <a:accent3>
        <a:srgbClr val="03253B"/>
      </a:accent3>
      <a:accent4>
        <a:srgbClr val="290A04"/>
      </a:accent4>
      <a:accent5>
        <a:srgbClr val="00487E"/>
      </a:accent5>
      <a:accent6>
        <a:srgbClr val="920000"/>
      </a:accent6>
      <a:hlink>
        <a:srgbClr val="0070C0"/>
      </a:hlink>
      <a:folHlink>
        <a:srgbClr val="CC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