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</p:sldIdLst>
  <p:sldSz cy="6858000" cx="12192000"/>
  <p:notesSz cx="6858000" cy="9144000"/>
  <p:embeddedFontLst>
    <p:embeddedFont>
      <p:font typeface="Montserrat"/>
      <p:regular r:id="rId43"/>
      <p:bold r:id="rId44"/>
      <p:italic r:id="rId45"/>
      <p:boldItalic r:id="rId46"/>
    </p:embeddedFont>
    <p:embeddedFont>
      <p:font typeface="Arial Black"/>
      <p:regular r:id="rId47"/>
    </p:embeddedFont>
    <p:embeddedFont>
      <p:font typeface="Century Gothic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52" roundtripDataSignature="AMtx7mjRHq0NwAKpssOvJYNd5rzcp0GI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D752FE6-FA24-443B-ACE9-44D41941292D}">
  <a:tblStyle styleId="{CD752FE6-FA24-443B-ACE9-44D41941292D}" styleName="Table_0">
    <a:wholeTbl>
      <a:tcTxStyle b="off" i="off">
        <a:font>
          <a:latin typeface="Gotham"/>
          <a:ea typeface="Gotham"/>
          <a:cs typeface="Gotham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E6E7"/>
          </a:solidFill>
        </a:fill>
      </a:tcStyle>
    </a:wholeTbl>
    <a:band1H>
      <a:tcTxStyle b="off" i="off"/>
      <a:tcStyle>
        <a:fill>
          <a:solidFill>
            <a:srgbClr val="CACACB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ACACB"/>
          </a:solidFill>
        </a:fill>
      </a:tcStyle>
    </a:band1V>
    <a:band2V>
      <a:tcTxStyle b="off" i="off"/>
    </a:band2V>
    <a:lastCol>
      <a:tcTxStyle b="on" i="off">
        <a:font>
          <a:latin typeface="Gotham"/>
          <a:ea typeface="Gotham"/>
          <a:cs typeface="Gotham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Gotham"/>
          <a:ea typeface="Gotham"/>
          <a:cs typeface="Gotham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Gotham"/>
          <a:ea typeface="Gotham"/>
          <a:cs typeface="Gotham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Gotham"/>
          <a:ea typeface="Gotham"/>
          <a:cs typeface="Gotham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font" Target="fonts/Montserrat-bold.fntdata"/><Relationship Id="rId43" Type="http://schemas.openxmlformats.org/officeDocument/2006/relationships/font" Target="fonts/Montserrat-regular.fntdata"/><Relationship Id="rId46" Type="http://schemas.openxmlformats.org/officeDocument/2006/relationships/font" Target="fonts/Montserrat-boldItalic.fntdata"/><Relationship Id="rId45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CenturyGothic-regular.fntdata"/><Relationship Id="rId47" Type="http://schemas.openxmlformats.org/officeDocument/2006/relationships/font" Target="fonts/ArialBlack-regular.fntdata"/><Relationship Id="rId49" Type="http://schemas.openxmlformats.org/officeDocument/2006/relationships/font" Target="fonts/CenturyGothi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CenturyGothic-boldItalic.fntdata"/><Relationship Id="rId50" Type="http://schemas.openxmlformats.org/officeDocument/2006/relationships/font" Target="fonts/CenturyGothic-italic.fntdata"/><Relationship Id="rId52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1" name="Google Shape;9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" name="Google Shape;9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f0f03e0ea7_0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g2f0f03e0ea7_0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6" name="Google Shape;136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" name="Google Shape;14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4" name="Google Shape;16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1" name="Google Shape;171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8" name="Google Shape;19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5" name="Google Shape;205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2" name="Google Shape;212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642d691a0_0_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g3f642d691a0_0_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g3f642d691a0_0_1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4" name="Google Shape;23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1" name="Google Shape;24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6" name="Google Shape;256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f642d691a0_0_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g3f642d691a0_0_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" name="Google Shape;264;g3f642d691a0_0_2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3" name="Google Shape;273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5" name="Google Shape;285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42" name="Google Shape;342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0" name="Google Shape;350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3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7" name="Google Shape;357;p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7" name="Google Shape;367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5" name="Google Shape;375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3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2" name="Google Shape;382;p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90" name="Google Shape;390;p3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97" name="Google Shape;397;p3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3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04" name="Google Shape;404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11" name="Google Shape;411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18" name="Google Shape;418;p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4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25" name="Google Shape;425;p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4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433" name="Google Shape;433;p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a">
  <p:cSld name="Capa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3"/>
          <p:cNvSpPr txBox="1"/>
          <p:nvPr>
            <p:ph type="ctrTitle"/>
          </p:nvPr>
        </p:nvSpPr>
        <p:spPr>
          <a:xfrm>
            <a:off x="5080000" y="1788159"/>
            <a:ext cx="5588000" cy="11731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60000"/>
              </a:buClr>
              <a:buSzPts val="7500"/>
              <a:buFont typeface="Montserrat"/>
              <a:buNone/>
              <a:defRPr sz="7500">
                <a:solidFill>
                  <a:srgbClr val="86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3"/>
          <p:cNvSpPr txBox="1"/>
          <p:nvPr>
            <p:ph idx="1" type="subTitle"/>
          </p:nvPr>
        </p:nvSpPr>
        <p:spPr>
          <a:xfrm>
            <a:off x="5080000" y="3114358"/>
            <a:ext cx="558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7" name="Google Shape;17;p43"/>
          <p:cNvSpPr txBox="1"/>
          <p:nvPr>
            <p:ph idx="2" type="body"/>
          </p:nvPr>
        </p:nvSpPr>
        <p:spPr>
          <a:xfrm>
            <a:off x="508001" y="1061403"/>
            <a:ext cx="3263900" cy="2078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8000"/>
              <a:buNone/>
              <a:defRPr sz="80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são Geral">
  <p:cSld name="Visão Geral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4"/>
          <p:cNvSpPr txBox="1"/>
          <p:nvPr>
            <p:ph idx="1" type="body"/>
          </p:nvPr>
        </p:nvSpPr>
        <p:spPr>
          <a:xfrm>
            <a:off x="4978400" y="1991360"/>
            <a:ext cx="6375400" cy="375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064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2pPr>
            <a:lvl3pPr indent="-4064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3pPr>
            <a:lvl4pPr indent="-4064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4pPr>
            <a:lvl5pPr indent="-4064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4"/>
          <p:cNvSpPr txBox="1"/>
          <p:nvPr>
            <p:ph idx="10" type="dt"/>
          </p:nvPr>
        </p:nvSpPr>
        <p:spPr>
          <a:xfrm>
            <a:off x="921004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900">
                <a:solidFill>
                  <a:srgbClr val="000E2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4"/>
          <p:cNvSpPr txBox="1"/>
          <p:nvPr>
            <p:ph idx="12" type="sldNum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2" name="Google Shape;22;p44"/>
          <p:cNvSpPr txBox="1"/>
          <p:nvPr>
            <p:ph type="title"/>
          </p:nvPr>
        </p:nvSpPr>
        <p:spPr>
          <a:xfrm>
            <a:off x="736600" y="1288473"/>
            <a:ext cx="3937000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ontserrat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4"/>
          <p:cNvSpPr txBox="1"/>
          <p:nvPr>
            <p:ph idx="2" type="body"/>
          </p:nvPr>
        </p:nvSpPr>
        <p:spPr>
          <a:xfrm>
            <a:off x="736600" y="2112963"/>
            <a:ext cx="3937000" cy="3636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55600" lvl="0" marL="4572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4"/>
          <p:cNvSpPr txBox="1"/>
          <p:nvPr>
            <p:ph idx="3" type="body"/>
          </p:nvPr>
        </p:nvSpPr>
        <p:spPr>
          <a:xfrm>
            <a:off x="4978400" y="1288472"/>
            <a:ext cx="6375400" cy="5492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600"/>
              <a:buNone/>
              <a:defRPr b="1" sz="3600">
                <a:latin typeface="Montserrat"/>
                <a:ea typeface="Montserrat"/>
                <a:cs typeface="Montserrat"/>
                <a:sym typeface="Montserrat"/>
              </a:defRPr>
            </a:lvl1pPr>
            <a:lvl2pPr indent="-457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b="1" sz="3600">
                <a:latin typeface="Montserrat"/>
                <a:ea typeface="Montserrat"/>
                <a:cs typeface="Montserrat"/>
                <a:sym typeface="Montserrat"/>
              </a:defRPr>
            </a:lvl2pPr>
            <a:lvl3pPr indent="-457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b="1" sz="3600">
                <a:latin typeface="Montserrat"/>
                <a:ea typeface="Montserrat"/>
                <a:cs typeface="Montserrat"/>
                <a:sym typeface="Montserrat"/>
              </a:defRPr>
            </a:lvl3pPr>
            <a:lvl4pPr indent="-457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b="1" sz="3600">
                <a:latin typeface="Montserrat"/>
                <a:ea typeface="Montserrat"/>
                <a:cs typeface="Montserrat"/>
                <a:sym typeface="Montserrat"/>
              </a:defRPr>
            </a:lvl4pPr>
            <a:lvl5pPr indent="-457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b="1" sz="3600">
                <a:latin typeface="Montserrat"/>
                <a:ea typeface="Montserrat"/>
                <a:cs typeface="Montserrat"/>
                <a:sym typeface="Montserra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1">
  <p:cSld name="Conteúdo 1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5"/>
          <p:cNvSpPr txBox="1"/>
          <p:nvPr>
            <p:ph idx="1" type="body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  <a:defRPr sz="26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2000"/>
              <a:buNone/>
              <a:defRPr sz="2000">
                <a:solidFill>
                  <a:srgbClr val="AE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800"/>
              <a:buNone/>
              <a:defRPr sz="1800">
                <a:solidFill>
                  <a:srgbClr val="AE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9pPr>
          </a:lstStyle>
          <a:p/>
        </p:txBody>
      </p:sp>
      <p:sp>
        <p:nvSpPr>
          <p:cNvPr id="27" name="Google Shape;27;p45"/>
          <p:cNvSpPr txBox="1"/>
          <p:nvPr>
            <p:ph idx="10" type="dt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5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9" name="Google Shape;29;p45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7"/>
          <p:cNvSpPr txBox="1"/>
          <p:nvPr>
            <p:ph idx="1" type="body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2pPr>
            <a:lvl3pPr indent="-406400" lvl="2" marL="1371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3pPr>
            <a:lvl4pPr indent="-406400" lvl="3" marL="18288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4pPr>
            <a:lvl5pPr indent="-406400" lvl="4" marL="22860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47"/>
          <p:cNvSpPr txBox="1"/>
          <p:nvPr>
            <p:ph idx="10" type="dt"/>
          </p:nvPr>
        </p:nvSpPr>
        <p:spPr>
          <a:xfrm>
            <a:off x="9210040" y="13652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1400"/>
              <a:buFont typeface="Montserrat"/>
              <a:buNone/>
              <a:defRPr b="1" sz="2900">
                <a:solidFill>
                  <a:srgbClr val="000E2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33" name="Google Shape;33;p47"/>
          <p:cNvSpPr txBox="1"/>
          <p:nvPr>
            <p:ph idx="12" type="sldNum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4" name="Google Shape;34;p47"/>
          <p:cNvSpPr txBox="1"/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">
  <p:cSld name="Título e Texto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46"/>
          <p:cNvSpPr/>
          <p:nvPr/>
        </p:nvSpPr>
        <p:spPr>
          <a:xfrm rot="-527866">
            <a:off x="12168814" y="6291646"/>
            <a:ext cx="33953" cy="124573"/>
          </a:xfrm>
          <a:custGeom>
            <a:rect b="b" l="l" r="r" t="t"/>
            <a:pathLst>
              <a:path extrusionOk="0" h="124573" w="33953">
                <a:moveTo>
                  <a:pt x="0" y="1821"/>
                </a:moveTo>
                <a:lnTo>
                  <a:pt x="33953" y="0"/>
                </a:lnTo>
                <a:lnTo>
                  <a:pt x="9327" y="124573"/>
                </a:lnTo>
                <a:lnTo>
                  <a:pt x="0" y="122976"/>
                </a:lnTo>
                <a:lnTo>
                  <a:pt x="0" y="1821"/>
                </a:lnTo>
                <a:close/>
              </a:path>
            </a:pathLst>
          </a:custGeom>
          <a:solidFill>
            <a:srgbClr val="000E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6"/>
          <p:cNvSpPr/>
          <p:nvPr/>
        </p:nvSpPr>
        <p:spPr>
          <a:xfrm flipH="1" rot="10800000">
            <a:off x="-7146" y="2380"/>
            <a:ext cx="288133" cy="1472701"/>
          </a:xfrm>
          <a:custGeom>
            <a:rect b="b" l="l" r="r" t="t"/>
            <a:pathLst>
              <a:path extrusionOk="0" h="1472701" w="288133">
                <a:moveTo>
                  <a:pt x="0" y="1472701"/>
                </a:moveTo>
                <a:cubicBezTo>
                  <a:pt x="2380" y="981801"/>
                  <a:pt x="4759" y="490900"/>
                  <a:pt x="7139" y="0"/>
                </a:cubicBezTo>
                <a:cubicBezTo>
                  <a:pt x="134141" y="476612"/>
                  <a:pt x="194468" y="981800"/>
                  <a:pt x="288133" y="1472700"/>
                </a:cubicBezTo>
                <a:lnTo>
                  <a:pt x="0" y="14727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46"/>
          <p:cNvSpPr txBox="1"/>
          <p:nvPr>
            <p:ph idx="1" type="body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  <a:defRPr sz="26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2000"/>
              <a:buNone/>
              <a:defRPr sz="2000">
                <a:solidFill>
                  <a:srgbClr val="AE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800"/>
              <a:buNone/>
              <a:defRPr sz="1800">
                <a:solidFill>
                  <a:srgbClr val="AE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1600"/>
              <a:buNone/>
              <a:defRPr sz="1600">
                <a:solidFill>
                  <a:srgbClr val="AE8888"/>
                </a:solidFill>
              </a:defRPr>
            </a:lvl9pPr>
          </a:lstStyle>
          <a:p/>
        </p:txBody>
      </p:sp>
      <p:sp>
        <p:nvSpPr>
          <p:cNvPr id="39" name="Google Shape;39;p46"/>
          <p:cNvSpPr txBox="1"/>
          <p:nvPr>
            <p:ph idx="10" type="dt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40" name="Google Shape;40;p46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1" name="Google Shape;41;p46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46"/>
          <p:cNvSpPr/>
          <p:nvPr/>
        </p:nvSpPr>
        <p:spPr>
          <a:xfrm>
            <a:off x="-7147" y="0"/>
            <a:ext cx="12199147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46"/>
          <p:cNvSpPr/>
          <p:nvPr/>
        </p:nvSpPr>
        <p:spPr>
          <a:xfrm flipH="1" rot="10800000">
            <a:off x="12039600" y="0"/>
            <a:ext cx="152400" cy="9667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46"/>
          <p:cNvPicPr preferRelativeResize="0"/>
          <p:nvPr/>
        </p:nvPicPr>
        <p:blipFill rotWithShape="1">
          <a:blip r:embed="rId2">
            <a:alphaModFix/>
          </a:blip>
          <a:srcRect b="36395" l="0" r="0" t="0"/>
          <a:stretch/>
        </p:blipFill>
        <p:spPr>
          <a:xfrm>
            <a:off x="-7147" y="6687383"/>
            <a:ext cx="249958" cy="170617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46"/>
          <p:cNvSpPr/>
          <p:nvPr/>
        </p:nvSpPr>
        <p:spPr>
          <a:xfrm>
            <a:off x="-7146" y="6809901"/>
            <a:ext cx="12199146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46"/>
          <p:cNvSpPr/>
          <p:nvPr/>
        </p:nvSpPr>
        <p:spPr>
          <a:xfrm>
            <a:off x="12157098" y="6298408"/>
            <a:ext cx="36000" cy="557212"/>
          </a:xfrm>
          <a:prstGeom prst="rect">
            <a:avLst/>
          </a:prstGeom>
          <a:solidFill>
            <a:srgbClr val="000E2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Final">
  <p:cSld name="1_Slide Final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8"/>
          <p:cNvSpPr txBox="1"/>
          <p:nvPr>
            <p:ph idx="10" type="dt"/>
          </p:nvPr>
        </p:nvSpPr>
        <p:spPr>
          <a:xfrm>
            <a:off x="4851400" y="6197600"/>
            <a:ext cx="2489200" cy="483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49" name="Google Shape;49;p48"/>
          <p:cNvSpPr txBox="1"/>
          <p:nvPr>
            <p:ph idx="1" type="body"/>
          </p:nvPr>
        </p:nvSpPr>
        <p:spPr>
          <a:xfrm>
            <a:off x="2534920" y="4998721"/>
            <a:ext cx="3561080" cy="665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48"/>
          <p:cNvSpPr txBox="1"/>
          <p:nvPr>
            <p:ph idx="2" type="body"/>
          </p:nvPr>
        </p:nvSpPr>
        <p:spPr>
          <a:xfrm>
            <a:off x="6042991" y="4998721"/>
            <a:ext cx="3614089" cy="665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9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9"/>
          <p:cNvSpPr txBox="1"/>
          <p:nvPr>
            <p:ph idx="1" type="body"/>
          </p:nvPr>
        </p:nvSpPr>
        <p:spPr>
          <a:xfrm>
            <a:off x="838200" y="1300480"/>
            <a:ext cx="5181600" cy="4876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 b="0">
                <a:latin typeface="Arial"/>
                <a:ea typeface="Arial"/>
                <a:cs typeface="Arial"/>
                <a:sym typeface="Arial"/>
              </a:defRPr>
            </a:lvl1pPr>
            <a:lvl2pPr indent="-3937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49"/>
          <p:cNvSpPr txBox="1"/>
          <p:nvPr>
            <p:ph idx="2" type="body"/>
          </p:nvPr>
        </p:nvSpPr>
        <p:spPr>
          <a:xfrm>
            <a:off x="6172200" y="1300480"/>
            <a:ext cx="5181600" cy="48764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937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  <a:defRPr sz="2600"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49"/>
          <p:cNvSpPr txBox="1"/>
          <p:nvPr>
            <p:ph idx="10" type="dt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9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- Comparação">
  <p:cSld name="Conteúdo - Comparação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0"/>
          <p:cNvSpPr txBox="1"/>
          <p:nvPr>
            <p:ph idx="1" type="body"/>
          </p:nvPr>
        </p:nvSpPr>
        <p:spPr>
          <a:xfrm>
            <a:off x="839788" y="1158241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9" name="Google Shape;59;p50"/>
          <p:cNvSpPr txBox="1"/>
          <p:nvPr>
            <p:ph idx="2" type="body"/>
          </p:nvPr>
        </p:nvSpPr>
        <p:spPr>
          <a:xfrm>
            <a:off x="839788" y="2148840"/>
            <a:ext cx="5157787" cy="40408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55600" lvl="2" marL="1371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50"/>
          <p:cNvSpPr txBox="1"/>
          <p:nvPr>
            <p:ph idx="3" type="body"/>
          </p:nvPr>
        </p:nvSpPr>
        <p:spPr>
          <a:xfrm>
            <a:off x="6172200" y="1158241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50"/>
          <p:cNvSpPr txBox="1"/>
          <p:nvPr>
            <p:ph idx="4" type="body"/>
          </p:nvPr>
        </p:nvSpPr>
        <p:spPr>
          <a:xfrm>
            <a:off x="6172200" y="2148840"/>
            <a:ext cx="5183188" cy="40408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 sz="2800"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50"/>
          <p:cNvSpPr txBox="1"/>
          <p:nvPr>
            <p:ph idx="10" type="dt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50"/>
          <p:cNvSpPr txBox="1"/>
          <p:nvPr/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</a:pPr>
            <a:r>
              <a:rPr b="1" i="0" lang="pt-BR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Clique para editar o título Mestre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50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somente título">
  <p:cSld name="Conteúdo somente título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51"/>
          <p:cNvSpPr txBox="1"/>
          <p:nvPr>
            <p:ph idx="10" type="dt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51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68" name="Google Shape;68;p51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duas áreas">
  <p:cSld name="Conteúdo duas áreas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2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52"/>
          <p:cNvSpPr txBox="1"/>
          <p:nvPr>
            <p:ph idx="10" type="dt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52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73" name="Google Shape;73;p52"/>
          <p:cNvSpPr txBox="1"/>
          <p:nvPr>
            <p:ph idx="1" type="body"/>
          </p:nvPr>
        </p:nvSpPr>
        <p:spPr>
          <a:xfrm>
            <a:off x="635000" y="1238250"/>
            <a:ext cx="4079240" cy="48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52"/>
          <p:cNvSpPr txBox="1"/>
          <p:nvPr>
            <p:ph idx="2" type="body"/>
          </p:nvPr>
        </p:nvSpPr>
        <p:spPr>
          <a:xfrm>
            <a:off x="5039360" y="1238250"/>
            <a:ext cx="6517640" cy="48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área-imagem">
  <p:cSld name="Conteúdo área-imagem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3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53"/>
          <p:cNvSpPr txBox="1"/>
          <p:nvPr>
            <p:ph idx="10" type="dt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53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79" name="Google Shape;79;p53"/>
          <p:cNvSpPr txBox="1"/>
          <p:nvPr>
            <p:ph idx="1" type="body"/>
          </p:nvPr>
        </p:nvSpPr>
        <p:spPr>
          <a:xfrm>
            <a:off x="635000" y="1238250"/>
            <a:ext cx="4394200" cy="48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53"/>
          <p:cNvSpPr/>
          <p:nvPr>
            <p:ph idx="2" type="pic"/>
          </p:nvPr>
        </p:nvSpPr>
        <p:spPr>
          <a:xfrm>
            <a:off x="5414963" y="1238250"/>
            <a:ext cx="6142037" cy="48387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Final">
  <p:cSld name="Slide Final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4"/>
          <p:cNvSpPr txBox="1"/>
          <p:nvPr>
            <p:ph idx="10" type="dt"/>
          </p:nvPr>
        </p:nvSpPr>
        <p:spPr>
          <a:xfrm>
            <a:off x="4851400" y="6197600"/>
            <a:ext cx="2489200" cy="4832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54"/>
          <p:cNvSpPr txBox="1"/>
          <p:nvPr>
            <p:ph idx="1" type="body"/>
          </p:nvPr>
        </p:nvSpPr>
        <p:spPr>
          <a:xfrm>
            <a:off x="2534920" y="4998721"/>
            <a:ext cx="3561080" cy="665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b="1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683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  <a:defRPr b="1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683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  <a:defRPr b="1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683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  <a:defRPr b="1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683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  <a:defRPr b="1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54"/>
          <p:cNvSpPr txBox="1"/>
          <p:nvPr>
            <p:ph idx="2" type="body"/>
          </p:nvPr>
        </p:nvSpPr>
        <p:spPr>
          <a:xfrm>
            <a:off x="6096000" y="4998721"/>
            <a:ext cx="3561080" cy="665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83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  <a:defRPr b="1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683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  <a:defRPr b="1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683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  <a:defRPr b="1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683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200"/>
              <a:buChar char="•"/>
              <a:defRPr b="1" sz="22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a Principal">
  <p:cSld name="Capa Principal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5"/>
          <p:cNvSpPr txBox="1"/>
          <p:nvPr>
            <p:ph type="ctrTitle"/>
          </p:nvPr>
        </p:nvSpPr>
        <p:spPr>
          <a:xfrm>
            <a:off x="5080000" y="2842418"/>
            <a:ext cx="5588000" cy="11731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60000"/>
              </a:buClr>
              <a:buSzPts val="6000"/>
              <a:buFont typeface="Arial Black"/>
              <a:buNone/>
              <a:defRPr sz="6000">
                <a:solidFill>
                  <a:srgbClr val="86000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55"/>
          <p:cNvSpPr txBox="1"/>
          <p:nvPr>
            <p:ph idx="1" type="subTitle"/>
          </p:nvPr>
        </p:nvSpPr>
        <p:spPr>
          <a:xfrm>
            <a:off x="5080000" y="4812529"/>
            <a:ext cx="558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None/>
              <a:defRPr sz="32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8" name="Google Shape;88;p55"/>
          <p:cNvSpPr txBox="1"/>
          <p:nvPr>
            <p:ph idx="2" type="body"/>
          </p:nvPr>
        </p:nvSpPr>
        <p:spPr>
          <a:xfrm>
            <a:off x="508001" y="1061403"/>
            <a:ext cx="3263900" cy="2078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000"/>
              <a:buNone/>
              <a:defRPr sz="30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b="1" i="0" sz="28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42"/>
          <p:cNvSpPr txBox="1"/>
          <p:nvPr>
            <p:ph idx="1" type="body"/>
          </p:nvPr>
        </p:nvSpPr>
        <p:spPr>
          <a:xfrm>
            <a:off x="838200" y="1288473"/>
            <a:ext cx="10515600" cy="4888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  <a:defRPr b="1" i="0" sz="2800" u="none" cap="none" strike="noStrike">
                <a:solidFill>
                  <a:srgbClr val="000E2A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42"/>
          <p:cNvSpPr txBox="1"/>
          <p:nvPr>
            <p:ph idx="10" type="dt"/>
          </p:nvPr>
        </p:nvSpPr>
        <p:spPr>
          <a:xfrm>
            <a:off x="614680" y="6385560"/>
            <a:ext cx="2500660" cy="4724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9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42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"/>
          <p:cNvSpPr txBox="1"/>
          <p:nvPr>
            <p:ph idx="1" type="subTitle"/>
          </p:nvPr>
        </p:nvSpPr>
        <p:spPr>
          <a:xfrm>
            <a:off x="5375275" y="1881029"/>
            <a:ext cx="5588000" cy="309594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</a:pPr>
            <a:r>
              <a:rPr lang="pt-BR" sz="5400">
                <a:latin typeface="Arial"/>
                <a:ea typeface="Arial"/>
                <a:cs typeface="Arial"/>
                <a:sym typeface="Arial"/>
              </a:rPr>
              <a:t>Curso Básico e Intermediário para Planilhas Eletrônicas</a:t>
            </a:r>
            <a:endParaRPr/>
          </a:p>
        </p:txBody>
      </p:sp>
      <p:sp>
        <p:nvSpPr>
          <p:cNvPr id="94" name="Google Shape;94;p1"/>
          <p:cNvSpPr txBox="1"/>
          <p:nvPr>
            <p:ph idx="2" type="body"/>
          </p:nvPr>
        </p:nvSpPr>
        <p:spPr>
          <a:xfrm>
            <a:off x="508001" y="1061403"/>
            <a:ext cx="3263900" cy="20780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None/>
            </a:pPr>
            <a:r>
              <a:rPr lang="pt-BR" sz="2800">
                <a:latin typeface="Arial Black"/>
                <a:ea typeface="Arial Black"/>
                <a:cs typeface="Arial Black"/>
                <a:sym typeface="Arial Black"/>
              </a:rPr>
              <a:t>Apresentação do Curso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 txBox="1"/>
          <p:nvPr>
            <p:ph idx="1" type="body"/>
          </p:nvPr>
        </p:nvSpPr>
        <p:spPr>
          <a:xfrm>
            <a:off x="4978400" y="1336675"/>
            <a:ext cx="6558600" cy="41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508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700"/>
              <a:buChar char="•"/>
            </a:pPr>
            <a:r>
              <a:rPr lang="pt-BR" sz="2700">
                <a:latin typeface="Arial"/>
                <a:ea typeface="Arial"/>
                <a:cs typeface="Arial"/>
                <a:sym typeface="Arial"/>
              </a:rPr>
              <a:t>Sobre o PET</a:t>
            </a:r>
            <a:endParaRPr sz="2700"/>
          </a:p>
          <a:p>
            <a:pPr indent="-4508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700"/>
              <a:buChar char="•"/>
            </a:pPr>
            <a:r>
              <a:rPr lang="pt-BR" sz="2700"/>
              <a:t>Sobre o Excel</a:t>
            </a:r>
            <a:endParaRPr sz="2700"/>
          </a:p>
          <a:p>
            <a:pPr indent="-4508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700"/>
              <a:buChar char="•"/>
            </a:pPr>
            <a:r>
              <a:rPr lang="pt-BR" sz="2700">
                <a:latin typeface="Arial"/>
                <a:ea typeface="Arial"/>
                <a:cs typeface="Arial"/>
                <a:sym typeface="Arial"/>
              </a:rPr>
              <a:t>Sobre o Curso</a:t>
            </a:r>
            <a:endParaRPr sz="2700"/>
          </a:p>
          <a:p>
            <a:pPr indent="-4508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700"/>
              <a:buChar char="•"/>
            </a:pPr>
            <a:r>
              <a:rPr lang="pt-BR" sz="2700">
                <a:latin typeface="Arial"/>
                <a:ea typeface="Arial"/>
                <a:cs typeface="Arial"/>
                <a:sym typeface="Arial"/>
              </a:rPr>
              <a:t>Conhecendo o ambiente de trabalho</a:t>
            </a:r>
            <a:endParaRPr sz="2700"/>
          </a:p>
          <a:p>
            <a:pPr indent="-4508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700"/>
              <a:buChar char="•"/>
            </a:pPr>
            <a:r>
              <a:rPr lang="pt-BR" sz="2700">
                <a:latin typeface="Arial"/>
                <a:ea typeface="Arial"/>
                <a:cs typeface="Arial"/>
                <a:sym typeface="Arial"/>
              </a:rPr>
              <a:t>Exemplo Prático</a:t>
            </a:r>
            <a:endParaRPr sz="2700"/>
          </a:p>
        </p:txBody>
      </p:sp>
      <p:sp>
        <p:nvSpPr>
          <p:cNvPr id="100" name="Google Shape;100;p2"/>
          <p:cNvSpPr txBox="1"/>
          <p:nvPr>
            <p:ph idx="12" type="sldNum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01" name="Google Shape;101;p2"/>
          <p:cNvSpPr txBox="1"/>
          <p:nvPr>
            <p:ph idx="2" type="body"/>
          </p:nvPr>
        </p:nvSpPr>
        <p:spPr>
          <a:xfrm>
            <a:off x="736600" y="1610519"/>
            <a:ext cx="3937000" cy="3636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</a:pPr>
            <a:r>
              <a:rPr lang="pt-BR" sz="4400">
                <a:latin typeface="Montserrat"/>
                <a:ea typeface="Montserrat"/>
                <a:cs typeface="Montserrat"/>
                <a:sym typeface="Montserrat"/>
              </a:rPr>
              <a:t>SUMÁRIO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3"/>
          <p:cNvGrpSpPr/>
          <p:nvPr/>
        </p:nvGrpSpPr>
        <p:grpSpPr>
          <a:xfrm>
            <a:off x="0" y="0"/>
            <a:ext cx="12191999" cy="6858000"/>
            <a:chOff x="1" y="0"/>
            <a:chExt cx="12191999" cy="6858000"/>
          </a:xfrm>
        </p:grpSpPr>
        <p:sp>
          <p:nvSpPr>
            <p:cNvPr id="107" name="Google Shape;107;p3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8" name="Google Shape;108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560149" y="993774"/>
              <a:ext cx="4735058" cy="48704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" name="Google Shape;109;p3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>
                <a:alpha val="7451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0" name="Google Shape;110;p3"/>
          <p:cNvSpPr txBox="1"/>
          <p:nvPr/>
        </p:nvSpPr>
        <p:spPr>
          <a:xfrm>
            <a:off x="130100" y="4749913"/>
            <a:ext cx="5313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pt-BR" sz="40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SOBRE O PET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1" name="Google Shape;111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9792" y="870870"/>
            <a:ext cx="3013912" cy="295900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"/>
          <p:cNvSpPr txBox="1"/>
          <p:nvPr>
            <p:ph idx="10" type="dt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29/08/2022</a:t>
            </a:r>
            <a:endParaRPr/>
          </a:p>
        </p:txBody>
      </p:sp>
      <p:sp>
        <p:nvSpPr>
          <p:cNvPr id="113" name="Google Shape;113;p3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"/>
          <p:cNvSpPr txBox="1"/>
          <p:nvPr>
            <p:ph idx="1" type="body"/>
          </p:nvPr>
        </p:nvSpPr>
        <p:spPr>
          <a:xfrm>
            <a:off x="641100" y="1909401"/>
            <a:ext cx="10515600" cy="48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Ensino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2800"/>
              <a:buNone/>
            </a:pPr>
            <a:r>
              <a:t/>
            </a:r>
            <a:endParaRPr sz="2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Extensão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t/>
            </a:r>
            <a:endParaRPr sz="3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Pesquisa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r>
              <a:t/>
            </a:r>
            <a:endParaRPr/>
          </a:p>
        </p:txBody>
      </p:sp>
      <p:sp>
        <p:nvSpPr>
          <p:cNvPr id="119" name="Google Shape;119;p4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20" name="Google Shape;120;p4"/>
          <p:cNvSpPr txBox="1"/>
          <p:nvPr>
            <p:ph type="title"/>
          </p:nvPr>
        </p:nvSpPr>
        <p:spPr>
          <a:xfrm>
            <a:off x="152400" y="131762"/>
            <a:ext cx="9709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SOBRE O PET</a:t>
            </a:r>
            <a:endParaRPr/>
          </a:p>
        </p:txBody>
      </p:sp>
      <p:grpSp>
        <p:nvGrpSpPr>
          <p:cNvPr id="121" name="Google Shape;121;p4"/>
          <p:cNvGrpSpPr/>
          <p:nvPr/>
        </p:nvGrpSpPr>
        <p:grpSpPr>
          <a:xfrm>
            <a:off x="7753250" y="1451404"/>
            <a:ext cx="3594194" cy="3649092"/>
            <a:chOff x="3391786" y="3629829"/>
            <a:chExt cx="1770888" cy="1770888"/>
          </a:xfrm>
        </p:grpSpPr>
        <p:sp>
          <p:nvSpPr>
            <p:cNvPr id="122" name="Google Shape;122;p4"/>
            <p:cNvSpPr/>
            <p:nvPr/>
          </p:nvSpPr>
          <p:spPr>
            <a:xfrm>
              <a:off x="3391786" y="3629829"/>
              <a:ext cx="1770888" cy="177088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63500" sx="102000" rotWithShape="0" algn="ctr" sy="1020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3" name="Google Shape;123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527450" y="3724039"/>
              <a:ext cx="1509806" cy="155297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f0f03e0ea7_0_27"/>
          <p:cNvSpPr txBox="1"/>
          <p:nvPr>
            <p:ph idx="12" type="sldNum"/>
          </p:nvPr>
        </p:nvSpPr>
        <p:spPr>
          <a:xfrm>
            <a:off x="9728200" y="6385560"/>
            <a:ext cx="6351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pt-BR"/>
              <a:t>6</a:t>
            </a:r>
            <a:endParaRPr/>
          </a:p>
        </p:txBody>
      </p:sp>
      <p:sp>
        <p:nvSpPr>
          <p:cNvPr id="129" name="Google Shape;129;g2f0f03e0ea7_0_27"/>
          <p:cNvSpPr txBox="1"/>
          <p:nvPr>
            <p:ph type="title"/>
          </p:nvPr>
        </p:nvSpPr>
        <p:spPr>
          <a:xfrm>
            <a:off x="152400" y="131762"/>
            <a:ext cx="9709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ENSINO</a:t>
            </a:r>
            <a:endParaRPr/>
          </a:p>
        </p:txBody>
      </p:sp>
      <p:pic>
        <p:nvPicPr>
          <p:cNvPr id="130" name="Google Shape;130;g2f0f03e0ea7_0_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05803" y="2273075"/>
            <a:ext cx="5499672" cy="3363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2f0f03e0ea7_0_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4725" y="2273075"/>
            <a:ext cx="5278064" cy="3363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2f0f03e0ea7_0_27"/>
          <p:cNvSpPr txBox="1"/>
          <p:nvPr/>
        </p:nvSpPr>
        <p:spPr>
          <a:xfrm>
            <a:off x="793113" y="1104550"/>
            <a:ext cx="4941300" cy="10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rgbClr val="000E2A"/>
                </a:solidFill>
                <a:latin typeface="Montserrat"/>
                <a:ea typeface="Montserrat"/>
                <a:cs typeface="Montserrat"/>
                <a:sym typeface="Montserrat"/>
              </a:rPr>
              <a:t>Excel 1 - Básico </a:t>
            </a:r>
            <a:br>
              <a:rPr b="0" i="0" lang="pt-BR" sz="2800" u="none" cap="none" strike="noStrike">
                <a:solidFill>
                  <a:srgbClr val="000E2A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pt-BR" sz="2800" u="none" cap="none" strike="noStrike">
                <a:solidFill>
                  <a:srgbClr val="000E2A"/>
                </a:solidFill>
                <a:latin typeface="Montserrat"/>
                <a:ea typeface="Montserrat"/>
                <a:cs typeface="Montserrat"/>
                <a:sym typeface="Montserrat"/>
              </a:rPr>
              <a:t>ao Intermediário</a:t>
            </a:r>
            <a:endParaRPr b="0" i="0" sz="2800" u="none" cap="none" strike="noStrike">
              <a:solidFill>
                <a:srgbClr val="000E2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g2f0f03e0ea7_0_27"/>
          <p:cNvSpPr txBox="1"/>
          <p:nvPr/>
        </p:nvSpPr>
        <p:spPr>
          <a:xfrm>
            <a:off x="6861838" y="1336250"/>
            <a:ext cx="3660600" cy="46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rgbClr val="000E2A"/>
                </a:solidFill>
                <a:latin typeface="Montserrat"/>
                <a:ea typeface="Montserrat"/>
                <a:cs typeface="Montserrat"/>
                <a:sym typeface="Montserrat"/>
              </a:rPr>
              <a:t>Excel 2 - VBA</a:t>
            </a:r>
            <a:endParaRPr b="0" i="0" sz="2800" u="none" cap="none" strike="noStrike">
              <a:solidFill>
                <a:srgbClr val="000E2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"/>
          <p:cNvSpPr txBox="1"/>
          <p:nvPr>
            <p:ph idx="1" type="body"/>
          </p:nvPr>
        </p:nvSpPr>
        <p:spPr>
          <a:xfrm>
            <a:off x="831850" y="1219201"/>
            <a:ext cx="10515600" cy="48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</a:pPr>
            <a:r>
              <a:rPr lang="pt-BR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Equipe: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t/>
            </a:r>
            <a:endParaRPr sz="3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91440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2"/>
                </a:solidFill>
              </a:rPr>
              <a:t>Tutora</a:t>
            </a:r>
            <a:r>
              <a:rPr lang="pt-BR"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: Prof</a:t>
            </a:r>
            <a:r>
              <a:rPr lang="pt-BR" sz="2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ª</a:t>
            </a:r>
            <a:r>
              <a:rPr lang="pt-BR"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. Sandra Miranda Neves, Dra. – IEPG;</a:t>
            </a:r>
            <a:endParaRPr sz="2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91440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2"/>
                </a:solidFill>
              </a:rPr>
              <a:t>Equipe Excel 1: </a:t>
            </a:r>
            <a:endParaRPr sz="2800">
              <a:solidFill>
                <a:schemeClr val="dk2"/>
              </a:solidFill>
            </a:endParaRPr>
          </a:p>
          <a:p>
            <a:pPr indent="0" lvl="0" marL="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800">
              <a:solidFill>
                <a:schemeClr val="dk2"/>
              </a:solidFill>
            </a:endParaRPr>
          </a:p>
          <a:p>
            <a:pPr indent="0" lvl="0" marL="91440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None/>
            </a:pPr>
            <a:r>
              <a:rPr lang="pt-BR" sz="2800">
                <a:solidFill>
                  <a:schemeClr val="dk2"/>
                </a:solidFill>
              </a:rPr>
              <a:t>GABRIEL PEREIRA PORTELINHA</a:t>
            </a:r>
            <a:endParaRPr sz="2800">
              <a:solidFill>
                <a:schemeClr val="dk2"/>
              </a:solidFill>
            </a:endParaRPr>
          </a:p>
          <a:p>
            <a:pPr indent="0" lvl="0" marL="91440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None/>
            </a:pPr>
            <a:r>
              <a:rPr lang="pt-BR" sz="2800">
                <a:solidFill>
                  <a:schemeClr val="dk2"/>
                </a:solidFill>
              </a:rPr>
              <a:t>ALICE CANDIDA COSTA DO NASCIMENTO</a:t>
            </a:r>
            <a:endParaRPr sz="2800">
              <a:solidFill>
                <a:schemeClr val="dk2"/>
              </a:solidFill>
            </a:endParaRPr>
          </a:p>
          <a:p>
            <a:pPr indent="0" lvl="0" marL="91440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None/>
            </a:pPr>
            <a:r>
              <a:rPr lang="pt-BR" sz="2800">
                <a:solidFill>
                  <a:schemeClr val="dk2"/>
                </a:solidFill>
              </a:rPr>
              <a:t>ANA CLARA ZARONI E SILVA</a:t>
            </a:r>
            <a:endParaRPr sz="2800">
              <a:solidFill>
                <a:schemeClr val="dk2"/>
              </a:solidFill>
            </a:endParaRPr>
          </a:p>
          <a:p>
            <a:pPr indent="0" lvl="0" marL="91440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None/>
            </a:pPr>
            <a:r>
              <a:rPr lang="pt-BR" sz="2800">
                <a:solidFill>
                  <a:schemeClr val="dk2"/>
                </a:solidFill>
              </a:rPr>
              <a:t>JOÃO MARCELO LEMES VILHENA</a:t>
            </a:r>
            <a:endParaRPr sz="2800">
              <a:solidFill>
                <a:schemeClr val="dk2"/>
              </a:solidFill>
            </a:endParaRPr>
          </a:p>
          <a:p>
            <a:pPr indent="0" lvl="0" marL="91440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None/>
            </a:pPr>
            <a:r>
              <a:rPr lang="pt-BR" sz="2800">
                <a:solidFill>
                  <a:schemeClr val="dk2"/>
                </a:solidFill>
              </a:rPr>
              <a:t>LUCAS TAKEO YAMASAKI DE CARVALHO</a:t>
            </a:r>
            <a:endParaRPr sz="2800">
              <a:solidFill>
                <a:schemeClr val="dk2"/>
              </a:solidFill>
            </a:endParaRPr>
          </a:p>
          <a:p>
            <a:pPr indent="0" lvl="0" marL="0" rtl="0" algn="just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2800">
              <a:solidFill>
                <a:schemeClr val="dk2"/>
              </a:solidFill>
            </a:endParaRPr>
          </a:p>
        </p:txBody>
      </p:sp>
      <p:sp>
        <p:nvSpPr>
          <p:cNvPr id="139" name="Google Shape;139;p5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40" name="Google Shape;140;p5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SOBRE O PET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6"/>
          <p:cNvSpPr txBox="1"/>
          <p:nvPr>
            <p:ph idx="1" type="body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r>
              <a:t/>
            </a:r>
            <a:endParaRPr/>
          </a:p>
        </p:txBody>
      </p:sp>
      <p:sp>
        <p:nvSpPr>
          <p:cNvPr id="146" name="Google Shape;146;p6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</a:pPr>
            <a:r>
              <a:t/>
            </a:r>
            <a:endParaRPr/>
          </a:p>
        </p:txBody>
      </p:sp>
      <p:grpSp>
        <p:nvGrpSpPr>
          <p:cNvPr id="147" name="Google Shape;147;p6"/>
          <p:cNvGrpSpPr/>
          <p:nvPr/>
        </p:nvGrpSpPr>
        <p:grpSpPr>
          <a:xfrm>
            <a:off x="0" y="0"/>
            <a:ext cx="12191999" cy="6858000"/>
            <a:chOff x="1" y="0"/>
            <a:chExt cx="12191999" cy="6858000"/>
          </a:xfrm>
        </p:grpSpPr>
        <p:sp>
          <p:nvSpPr>
            <p:cNvPr id="148" name="Google Shape;148;p6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49" name="Google Shape;149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560149" y="993774"/>
              <a:ext cx="4735058" cy="48704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0" name="Google Shape;150;p6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>
                <a:alpha val="7451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1" name="Google Shape;151;p6"/>
          <p:cNvSpPr txBox="1"/>
          <p:nvPr>
            <p:ph idx="10" type="dt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29/08/2022</a:t>
            </a:r>
            <a:endParaRPr/>
          </a:p>
        </p:txBody>
      </p:sp>
      <p:sp>
        <p:nvSpPr>
          <p:cNvPr id="152" name="Google Shape;152;p6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53" name="Google Shape;153;p6"/>
          <p:cNvSpPr txBox="1"/>
          <p:nvPr/>
        </p:nvSpPr>
        <p:spPr>
          <a:xfrm>
            <a:off x="130100" y="4749913"/>
            <a:ext cx="5313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pt-BR" sz="40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SOBRE O EXCEL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4" name="Google Shape;15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9792" y="870870"/>
            <a:ext cx="3013912" cy="2959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"/>
          <p:cNvSpPr txBox="1"/>
          <p:nvPr>
            <p:ph idx="1" type="body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600"/>
              <a:buNone/>
            </a:pPr>
            <a:r>
              <a:rPr lang="pt-BR" sz="2400">
                <a:solidFill>
                  <a:srgbClr val="000000"/>
                </a:solidFill>
              </a:rPr>
              <a:t>O que é?</a:t>
            </a:r>
            <a:endParaRPr sz="2400">
              <a:solidFill>
                <a:schemeClr val="dk2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600"/>
              <a:buNone/>
            </a:pPr>
            <a:r>
              <a:rPr b="0" lang="pt-BR" sz="2400">
                <a:solidFill>
                  <a:schemeClr val="dk2"/>
                </a:solidFill>
              </a:rPr>
              <a:t>O Excel é um software de planilhas desenvolvido pela Microsoft, usado para criar, editar e analisar dados de forma eficiente e versátil, sendo uma ferramenta essencial para negócios, educação, pesquisa e uso pessoal. </a:t>
            </a:r>
            <a:endParaRPr b="0" sz="24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600"/>
              <a:buNone/>
            </a:pPr>
            <a:r>
              <a:rPr lang="pt-BR" sz="2400">
                <a:solidFill>
                  <a:srgbClr val="000000"/>
                </a:solidFill>
              </a:rPr>
              <a:t>Principais Funcionalidades</a:t>
            </a:r>
            <a:endParaRPr sz="2400">
              <a:solidFill>
                <a:srgbClr val="000000"/>
              </a:solidFill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b="0" lang="pt-BR" sz="2400">
                <a:solidFill>
                  <a:schemeClr val="dk2"/>
                </a:solidFill>
              </a:rPr>
              <a:t>Criação e edição de planilhas</a:t>
            </a:r>
            <a:endParaRPr b="0" sz="2400">
              <a:solidFill>
                <a:schemeClr val="dk2"/>
              </a:solidFill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b="0" lang="pt-BR" sz="2400">
                <a:solidFill>
                  <a:schemeClr val="dk2"/>
                </a:solidFill>
              </a:rPr>
              <a:t>Fórmulas e funções</a:t>
            </a:r>
            <a:endParaRPr b="0" sz="2400">
              <a:solidFill>
                <a:schemeClr val="dk2"/>
              </a:solidFill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b="0" lang="pt-BR" sz="2400">
                <a:solidFill>
                  <a:schemeClr val="dk2"/>
                </a:solidFill>
              </a:rPr>
              <a:t>Geração de gráficos e dashboards</a:t>
            </a:r>
            <a:endParaRPr b="0" sz="2400">
              <a:solidFill>
                <a:schemeClr val="dk2"/>
              </a:solidFill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b="0" lang="pt-BR" sz="2400">
                <a:solidFill>
                  <a:schemeClr val="dk2"/>
                </a:solidFill>
              </a:rPr>
              <a:t>Tabelas dinâmicas</a:t>
            </a:r>
            <a:endParaRPr b="0" sz="2400">
              <a:solidFill>
                <a:schemeClr val="dk2"/>
              </a:solidFill>
            </a:endParaRPr>
          </a:p>
          <a:p>
            <a:pPr indent="-381000" lvl="0" marL="4572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</a:pPr>
            <a:r>
              <a:rPr b="0" lang="pt-BR" sz="2400">
                <a:solidFill>
                  <a:schemeClr val="dk2"/>
                </a:solidFill>
              </a:rPr>
              <a:t>Automação com macros (VBA)</a:t>
            </a:r>
            <a:endParaRPr sz="2400"/>
          </a:p>
        </p:txBody>
      </p:sp>
      <p:sp>
        <p:nvSpPr>
          <p:cNvPr id="160" name="Google Shape;160;p7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61" name="Google Shape;161;p7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O QUE É O EXCEL, E PARA QUE SERVE?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"/>
          <p:cNvSpPr txBox="1"/>
          <p:nvPr>
            <p:ph idx="1" type="body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318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 sz="2800"/>
              <a:t>Graduação:</a:t>
            </a:r>
            <a:r>
              <a:rPr b="0" lang="pt-BR" sz="2800"/>
              <a:t> Estatística, Sistemas Térmicos , Engenharia Econômica, Contabilidade Gerencial, Sistemas de Informação, Custos Empresariais, maioria dos laboratórios.</a:t>
            </a:r>
            <a:endParaRPr b="0" sz="2200"/>
          </a:p>
          <a:p>
            <a:pPr indent="-254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r>
              <a:t/>
            </a:r>
            <a:endParaRPr b="0" sz="2800"/>
          </a:p>
          <a:p>
            <a: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 sz="2800"/>
              <a:t>Pessoal:</a:t>
            </a:r>
            <a:r>
              <a:rPr b="0" lang="pt-BR" sz="2800"/>
              <a:t> Controle financeiro pessoal, organização de horários e atividades.</a:t>
            </a:r>
            <a:endParaRPr b="0" sz="2200"/>
          </a:p>
          <a:p>
            <a:pPr indent="-254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r>
              <a:t/>
            </a:r>
            <a:endParaRPr b="0" sz="2800"/>
          </a:p>
          <a:p>
            <a: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 sz="2800"/>
              <a:t>Profissional:</a:t>
            </a:r>
            <a:r>
              <a:rPr b="0" lang="pt-BR" sz="2800"/>
              <a:t> Financeiro, controle da produção, cadastro de dados, controle de estoque e etc...</a:t>
            </a:r>
            <a:endParaRPr b="0" sz="2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r>
              <a:t/>
            </a:r>
            <a:endParaRPr/>
          </a:p>
        </p:txBody>
      </p:sp>
      <p:sp>
        <p:nvSpPr>
          <p:cNvPr id="167" name="Google Shape;167;p8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68" name="Google Shape;168;p8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IMPORTÂNCIA DO EXCEL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9"/>
          <p:cNvSpPr txBox="1"/>
          <p:nvPr>
            <p:ph idx="1" type="body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r>
              <a:t/>
            </a:r>
            <a:endParaRPr/>
          </a:p>
        </p:txBody>
      </p:sp>
      <p:grpSp>
        <p:nvGrpSpPr>
          <p:cNvPr id="174" name="Google Shape;174;p9"/>
          <p:cNvGrpSpPr/>
          <p:nvPr/>
        </p:nvGrpSpPr>
        <p:grpSpPr>
          <a:xfrm>
            <a:off x="0" y="0"/>
            <a:ext cx="12191999" cy="6858000"/>
            <a:chOff x="1" y="0"/>
            <a:chExt cx="12191999" cy="6858000"/>
          </a:xfrm>
        </p:grpSpPr>
        <p:sp>
          <p:nvSpPr>
            <p:cNvPr id="175" name="Google Shape;175;p9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6" name="Google Shape;176;p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560149" y="993774"/>
              <a:ext cx="4735058" cy="48704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7" name="Google Shape;177;p9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>
                <a:alpha val="7451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8" name="Google Shape;178;p9"/>
          <p:cNvSpPr txBox="1"/>
          <p:nvPr>
            <p:ph idx="10" type="dt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29/08/2022</a:t>
            </a:r>
            <a:endParaRPr/>
          </a:p>
        </p:txBody>
      </p:sp>
      <p:sp>
        <p:nvSpPr>
          <p:cNvPr id="179" name="Google Shape;179;p9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80" name="Google Shape;180;p9"/>
          <p:cNvSpPr txBox="1"/>
          <p:nvPr/>
        </p:nvSpPr>
        <p:spPr>
          <a:xfrm>
            <a:off x="130100" y="4749913"/>
            <a:ext cx="5313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pt-BR" sz="40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SOBRE O CURSO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9792" y="870870"/>
            <a:ext cx="3013912" cy="2959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0"/>
          <p:cNvSpPr txBox="1"/>
          <p:nvPr>
            <p:ph idx="1" type="body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Software utilizado: Microsoft Office Excel 2013.</a:t>
            </a:r>
            <a:endParaRPr/>
          </a:p>
          <a:p>
            <a:pPr indent="-254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Carga horária: </a:t>
            </a:r>
            <a:r>
              <a:rPr lang="pt-BR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32h.</a:t>
            </a:r>
            <a:endParaRPr>
              <a:solidFill>
                <a:srgbClr val="FF0000"/>
              </a:solidFill>
            </a:endParaRPr>
          </a:p>
          <a:p>
            <a:pPr indent="-254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Dia e horário: </a:t>
            </a:r>
            <a:r>
              <a:rPr lang="pt-BR" sz="3200">
                <a:solidFill>
                  <a:srgbClr val="FF0000"/>
                </a:solidFill>
              </a:rPr>
              <a:t>Terças-Feiras</a:t>
            </a:r>
            <a:r>
              <a:rPr lang="pt-BR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pt-BR" sz="3200">
                <a:solidFill>
                  <a:srgbClr val="FF0000"/>
                </a:solidFill>
              </a:rPr>
              <a:t>à</a:t>
            </a:r>
            <a:r>
              <a:rPr lang="pt-BR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s 19:00h </a:t>
            </a:r>
            <a:endParaRPr sz="32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sz="3200">
              <a:solidFill>
                <a:srgbClr val="FF0000"/>
              </a:solidFill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Local: </a:t>
            </a:r>
            <a:r>
              <a:rPr lang="pt-BR" sz="3200"/>
              <a:t>LSIA 2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r>
              <a:t/>
            </a:r>
            <a:endParaRPr/>
          </a:p>
        </p:txBody>
      </p:sp>
      <p:sp>
        <p:nvSpPr>
          <p:cNvPr id="187" name="Google Shape;187;p10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88" name="Google Shape;188;p10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 sz="2800">
                <a:latin typeface="Arial Black"/>
                <a:ea typeface="Arial Black"/>
                <a:cs typeface="Arial Black"/>
                <a:sym typeface="Arial Black"/>
              </a:rPr>
              <a:t>SOBRE O CURSO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1"/>
          <p:cNvSpPr txBox="1"/>
          <p:nvPr>
            <p:ph idx="1" type="body"/>
          </p:nvPr>
        </p:nvSpPr>
        <p:spPr>
          <a:xfrm>
            <a:off x="838200" y="1810200"/>
            <a:ext cx="10515600" cy="32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Objetivo</a:t>
            </a:r>
            <a:endParaRPr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rPr b="0" lang="pt-BR" sz="3200"/>
              <a:t>Introduzir ferramentas básicas e intermediárias do software Microsoft Office Excel.</a:t>
            </a:r>
            <a:endParaRPr b="0" sz="32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t/>
            </a:r>
            <a:endParaRPr b="0" sz="3200"/>
          </a:p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Char char="•"/>
            </a:pPr>
            <a:r>
              <a:rPr lang="pt-BR" sz="3200">
                <a:solidFill>
                  <a:schemeClr val="dk2"/>
                </a:solidFill>
              </a:rPr>
              <a:t>Resultados Esperados</a:t>
            </a:r>
            <a:endParaRPr b="0" sz="3200"/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rPr b="0" lang="pt-BR" sz="3200"/>
              <a:t>Capacitação em nível básico e intermediário do software Microsoft Office Excel.</a:t>
            </a:r>
            <a:endParaRPr b="0" sz="3200"/>
          </a:p>
        </p:txBody>
      </p:sp>
      <p:sp>
        <p:nvSpPr>
          <p:cNvPr id="194" name="Google Shape;194;p11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195" name="Google Shape;195;p11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 sz="2800">
                <a:latin typeface="Arial Black"/>
                <a:ea typeface="Arial Black"/>
                <a:cs typeface="Arial Black"/>
                <a:sym typeface="Arial Black"/>
              </a:rPr>
              <a:t>SOBRE O CURSO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3"/>
          <p:cNvSpPr txBox="1"/>
          <p:nvPr>
            <p:ph idx="1" type="body"/>
          </p:nvPr>
        </p:nvSpPr>
        <p:spPr>
          <a:xfrm>
            <a:off x="831850" y="1114850"/>
            <a:ext cx="10515600" cy="49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405"/>
              <a:buNone/>
            </a:pPr>
            <a:r>
              <a:rPr lang="pt-BR" sz="3000"/>
              <a:t>Formatação de células, linhas e colunas, organização de dados,  Autopreenchimento,  congelar  painéis;  Operações  e  funções  básicas,  dados  aleatórios, preenchimento  Relâmpago,  nomear  células;  Funções  básicas,  funções  trigonométricas  e hiperbólicas, comandos pelo teclado; Funções SE, SE E, SE OU e SES; Gráficos; Auto-cálculo, funções básicas, interpolação linear, previsão, formatação condicional, funções matemáticas e estatísticas;funções financeiras; PROCV, PROCH, ÍNDICE, CORRESP; Tabela e gráfico dinâmicos, linha do tempo, segmentação de  dados,  dashboard,  função  MÊS,  NUM.SEMANA;  Atingir  meta,  função  CONVERTER; Funções de texto; Macros, hiperlink. </a:t>
            </a:r>
            <a:endParaRPr sz="3000"/>
          </a:p>
        </p:txBody>
      </p:sp>
      <p:sp>
        <p:nvSpPr>
          <p:cNvPr id="201" name="Google Shape;201;p13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02" name="Google Shape;202;p13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EMENTA DA DISCIPLINA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"/>
          <p:cNvSpPr txBox="1"/>
          <p:nvPr>
            <p:ph idx="1" type="body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BÁSICA: </a:t>
            </a:r>
            <a:endParaRPr/>
          </a:p>
          <a:p>
            <a:pPr indent="-342900" lvl="1" marL="8001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PET ENGENHARIA DE PRODUÇÃO. Apostila: Curso Básico de Microsoft Excel. – publicação interna PET Engenharia de Produção. </a:t>
            </a:r>
            <a:endParaRPr sz="2800">
              <a:solidFill>
                <a:schemeClr val="dk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COMPLEMENTAR: </a:t>
            </a:r>
            <a:endParaRPr/>
          </a:p>
          <a:p>
            <a:pPr indent="-342900" lvl="1" marL="8001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GOMEZ, Luís Alberto – Excel para Engenheiros, visual Books 2012 - 2ª Edição </a:t>
            </a:r>
            <a:endParaRPr/>
          </a:p>
        </p:txBody>
      </p:sp>
      <p:sp>
        <p:nvSpPr>
          <p:cNvPr id="208" name="Google Shape;208;p16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09" name="Google Shape;209;p16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BIBLIOGRAFIA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7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15" name="Google Shape;215;p17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CRONOGRAMA DO CURSO</a:t>
            </a:r>
            <a:endParaRPr/>
          </a:p>
        </p:txBody>
      </p:sp>
      <p:graphicFrame>
        <p:nvGraphicFramePr>
          <p:cNvPr id="216" name="Google Shape;216;p17"/>
          <p:cNvGraphicFramePr/>
          <p:nvPr/>
        </p:nvGraphicFramePr>
        <p:xfrm>
          <a:off x="904043" y="1157536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{CD752FE6-FA24-443B-ACE9-44D41941292D}</a:tableStyleId>
              </a:tblPr>
              <a:tblGrid>
                <a:gridCol w="3183375"/>
                <a:gridCol w="3600275"/>
                <a:gridCol w="3600275"/>
              </a:tblGrid>
              <a:tr h="502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pt-BR" sz="1800" u="none" cap="none" strike="noStrike">
                          <a:solidFill>
                            <a:srgbClr val="E7E6E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ATIVIDADE</a:t>
                      </a:r>
                      <a:endParaRPr b="1" sz="1800" u="none" cap="none" strike="noStrike">
                        <a:solidFill>
                          <a:srgbClr val="E7E6E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solidFill>
                            <a:srgbClr val="E7E6E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</a:t>
                      </a:r>
                      <a:endParaRPr sz="1800" u="none" cap="none" strike="noStrike">
                        <a:solidFill>
                          <a:srgbClr val="E7E6E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solidFill>
                            <a:srgbClr val="E7E6E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RESPONSÁVEL</a:t>
                      </a:r>
                      <a:endParaRPr sz="1800" u="none" cap="none" strike="noStrike">
                        <a:solidFill>
                          <a:srgbClr val="E7E6E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</a:tr>
              <a:tr h="658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Aula 01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18/08/26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pt-BR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GABRIEL PEREIRA PORTELINHA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8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Aula 02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25/08/26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pt-BR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ALICE CANDIDA COSTA DO NASCIMENTO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8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Aula 03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01/09/26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pt-BR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JOÃO MARCELO LEMES VILHENA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8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Aula 04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08/09/26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pt-BR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LUCAS TAKEO YAMASAKI DE CARVALHO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8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Aula 05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15/09/26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pt-BR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JOÃO MARCELO LEMES VILHENA</a:t>
                      </a:r>
                      <a:endParaRPr b="1" sz="16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8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Aula 06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22/09/26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pt-BR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GABRIEL PEREIRA PORTELINHA</a:t>
                      </a:r>
                      <a:endParaRPr b="1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2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Avaliação 1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E2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29/09/26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pt-BR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TODOS</a:t>
                      </a:r>
                      <a:endParaRPr b="1"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8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CRONOGRAMA DO CURSO</a:t>
            </a:r>
            <a:endParaRPr/>
          </a:p>
        </p:txBody>
      </p:sp>
      <p:sp>
        <p:nvSpPr>
          <p:cNvPr id="222" name="Google Shape;222;p18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graphicFrame>
        <p:nvGraphicFramePr>
          <p:cNvPr id="223" name="Google Shape;223;p18"/>
          <p:cNvGraphicFramePr/>
          <p:nvPr/>
        </p:nvGraphicFramePr>
        <p:xfrm>
          <a:off x="904043" y="1157536"/>
          <a:ext cx="3000000" cy="3000000"/>
        </p:xfrm>
        <a:graphic>
          <a:graphicData uri="http://schemas.openxmlformats.org/drawingml/2006/table">
            <a:tbl>
              <a:tblPr bandRow="1" firstCol="1" firstRow="1">
                <a:noFill/>
                <a:tableStyleId>{CD752FE6-FA24-443B-ACE9-44D41941292D}</a:tableStyleId>
              </a:tblPr>
              <a:tblGrid>
                <a:gridCol w="3183375"/>
                <a:gridCol w="3600275"/>
                <a:gridCol w="3600275"/>
              </a:tblGrid>
              <a:tr h="502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pt-BR" sz="1800" u="none" cap="none" strike="noStrike">
                          <a:solidFill>
                            <a:srgbClr val="E7E6E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ATIVIDADE</a:t>
                      </a:r>
                      <a:endParaRPr b="1" sz="1800" u="none" cap="none" strike="noStrike">
                        <a:solidFill>
                          <a:srgbClr val="E7E6E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solidFill>
                            <a:srgbClr val="E7E6E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</a:t>
                      </a:r>
                      <a:endParaRPr sz="1800" u="none" cap="none" strike="noStrike">
                        <a:solidFill>
                          <a:srgbClr val="E7E6E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solidFill>
                            <a:srgbClr val="E7E6E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RESPONSÁVEL</a:t>
                      </a:r>
                      <a:endParaRPr sz="1800" u="none" cap="none" strike="noStrike">
                        <a:solidFill>
                          <a:srgbClr val="E7E6E6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2060"/>
                    </a:solidFill>
                  </a:tcPr>
                </a:tc>
              </a:tr>
              <a:tr h="658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Aula 07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13/10/26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pt-B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ALICE CANDIDA COSTA DO NASCIMENTO</a:t>
                      </a:r>
                      <a:endParaRPr b="1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8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Aula 08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20/10/26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pt-B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LUCAS E ALICE</a:t>
                      </a:r>
                      <a:endParaRPr b="1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8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Aula 09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27/10/26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pt-B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LUCAS TAKEO YAMASAKI DE CARVALHO</a:t>
                      </a:r>
                      <a:endParaRPr b="1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8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Aula 10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03/11/26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pt-B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JOÃO MARCELO LEMES VILHENA</a:t>
                      </a:r>
                      <a:endParaRPr b="1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8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Aula 11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10/11/26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pt-B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GABRIEL PEREIRA PORTELINHA</a:t>
                      </a:r>
                      <a:endParaRPr b="1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58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Avaliação </a:t>
                      </a:r>
                      <a:r>
                        <a:rPr lang="pt-BR" sz="1800">
                          <a:latin typeface="Arial"/>
                          <a:ea typeface="Arial"/>
                          <a:cs typeface="Arial"/>
                          <a:sym typeface="Arial"/>
                        </a:rPr>
                        <a:t>2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17/11/26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pt-B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TODOS</a:t>
                      </a:r>
                      <a:endParaRPr b="1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02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Substitutiva - se necessário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0E2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pt-BR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13/10/26</a:t>
                      </a:r>
                      <a:endParaRPr sz="18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pt-BR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TODOS</a:t>
                      </a:r>
                      <a:endParaRPr b="1" sz="1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19050" marB="19050" marR="28575" marL="28575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f642d691a0_0_16"/>
          <p:cNvSpPr txBox="1"/>
          <p:nvPr>
            <p:ph idx="1" type="body"/>
          </p:nvPr>
        </p:nvSpPr>
        <p:spPr>
          <a:xfrm>
            <a:off x="920850" y="1597800"/>
            <a:ext cx="10350300" cy="36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/>
              <a:t>Como serão nossas aulas?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/>
          </a:p>
          <a:p>
            <a:pPr indent="-3937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</a:pPr>
            <a:r>
              <a:rPr b="0" lang="pt-BR"/>
              <a:t>Exposição Teórica</a:t>
            </a:r>
            <a:endParaRPr b="0"/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b="0"/>
          </a:p>
          <a:p>
            <a:pPr indent="-3937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</a:pPr>
            <a:r>
              <a:rPr b="0" lang="pt-BR"/>
              <a:t>Resolução de Exemplos de aula</a:t>
            </a:r>
            <a:endParaRPr b="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b="0"/>
          </a:p>
          <a:p>
            <a:pPr indent="-3937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Char char="●"/>
            </a:pPr>
            <a:r>
              <a:rPr b="0" lang="pt-BR"/>
              <a:t>Resolução de Problemas (Envio na plataforma)</a:t>
            </a:r>
            <a:endParaRPr b="0"/>
          </a:p>
        </p:txBody>
      </p:sp>
      <p:sp>
        <p:nvSpPr>
          <p:cNvPr id="230" name="Google Shape;230;g3f642d691a0_0_16"/>
          <p:cNvSpPr txBox="1"/>
          <p:nvPr>
            <p:ph idx="12" type="sldNum"/>
          </p:nvPr>
        </p:nvSpPr>
        <p:spPr>
          <a:xfrm>
            <a:off x="9728200" y="6385560"/>
            <a:ext cx="6351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31" name="Google Shape;231;g3f642d691a0_0_16"/>
          <p:cNvSpPr txBox="1"/>
          <p:nvPr>
            <p:ph type="title"/>
          </p:nvPr>
        </p:nvSpPr>
        <p:spPr>
          <a:xfrm>
            <a:off x="152400" y="131762"/>
            <a:ext cx="9709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/>
              <a:t>ESTRUTURA DAS AULAS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0"/>
          <p:cNvSpPr txBox="1"/>
          <p:nvPr>
            <p:ph idx="1" type="body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-571500" lvl="0" marL="5715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Arial"/>
              <a:buChar char="•"/>
            </a:pPr>
            <a:r>
              <a:rPr lang="pt-BR" sz="35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Formas de avaliação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500"/>
              <a:buNone/>
            </a:pPr>
            <a:r>
              <a:t/>
            </a:r>
            <a:endParaRPr sz="35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71487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</a:pPr>
            <a:r>
              <a:rPr lang="pt-BR" sz="3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Nota 1 (N1):</a:t>
            </a:r>
            <a:endParaRPr/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</a:pPr>
            <a:r>
              <a:rPr lang="pt-BR" sz="2600">
                <a:solidFill>
                  <a:schemeClr val="dk2"/>
                </a:solidFill>
              </a:rPr>
              <a:t>Avaliação 1 =</a:t>
            </a:r>
            <a:r>
              <a:rPr lang="pt-BR" sz="2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600">
                <a:solidFill>
                  <a:schemeClr val="dk2"/>
                </a:solidFill>
              </a:rPr>
              <a:t>60%</a:t>
            </a:r>
            <a:endParaRPr sz="26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</a:pPr>
            <a:r>
              <a:rPr lang="pt-BR" sz="2600">
                <a:solidFill>
                  <a:schemeClr val="dk2"/>
                </a:solidFill>
              </a:rPr>
              <a:t>Problemas 2 ao 6 = 40%</a:t>
            </a:r>
            <a:endParaRPr/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3000"/>
              <a:buNone/>
            </a:pPr>
            <a:r>
              <a:t/>
            </a:r>
            <a:endParaRPr sz="3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71487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</a:pPr>
            <a:r>
              <a:rPr lang="pt-BR" sz="3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Nota 2 (N2):</a:t>
            </a:r>
            <a:endParaRPr/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</a:pPr>
            <a:r>
              <a:rPr lang="pt-BR" sz="2600">
                <a:solidFill>
                  <a:schemeClr val="dk2"/>
                </a:solidFill>
              </a:rPr>
              <a:t>Avaliação 2 =</a:t>
            </a:r>
            <a:r>
              <a:rPr lang="pt-BR" sz="2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600">
                <a:solidFill>
                  <a:schemeClr val="dk2"/>
                </a:solidFill>
              </a:rPr>
              <a:t>60%</a:t>
            </a:r>
            <a:endParaRPr sz="2600">
              <a:solidFill>
                <a:schemeClr val="dk2"/>
              </a:solidFill>
            </a:endParaRPr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</a:pPr>
            <a:r>
              <a:rPr lang="pt-BR" sz="2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Problemas</a:t>
            </a:r>
            <a:r>
              <a:rPr lang="pt-BR" sz="2600">
                <a:solidFill>
                  <a:schemeClr val="dk2"/>
                </a:solidFill>
              </a:rPr>
              <a:t> 7 ao 11</a:t>
            </a:r>
            <a:r>
              <a:rPr lang="pt-BR" sz="2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2600">
                <a:solidFill>
                  <a:schemeClr val="dk2"/>
                </a:solidFill>
              </a:rPr>
              <a:t>= 40%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000"/>
              <a:buNone/>
            </a:pPr>
            <a:r>
              <a:t/>
            </a:r>
            <a:endParaRPr sz="3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71487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Char char="•"/>
            </a:pPr>
            <a:r>
              <a:rPr lang="pt-BR" sz="3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Nota final (NF):</a:t>
            </a:r>
            <a:endParaRPr/>
          </a:p>
          <a:p>
            <a:pPr indent="0" lvl="2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</a:pPr>
            <a:r>
              <a:rPr lang="pt-BR" sz="2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NF = (N1 + N2) </a:t>
            </a:r>
            <a:r>
              <a:rPr lang="pt-BR" sz="2600">
                <a:solidFill>
                  <a:schemeClr val="dk2"/>
                </a:solidFill>
              </a:rPr>
              <a:t>/</a:t>
            </a:r>
            <a:r>
              <a:rPr lang="pt-BR" sz="2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2</a:t>
            </a:r>
            <a:endParaRPr/>
          </a:p>
        </p:txBody>
      </p:sp>
      <p:sp>
        <p:nvSpPr>
          <p:cNvPr id="237" name="Google Shape;237;p20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38" name="Google Shape;238;p20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AVALIAÇÕES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9"/>
          <p:cNvSpPr txBox="1"/>
          <p:nvPr>
            <p:ph idx="1" type="body"/>
          </p:nvPr>
        </p:nvSpPr>
        <p:spPr>
          <a:xfrm>
            <a:off x="838200" y="1436569"/>
            <a:ext cx="10515600" cy="249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</a:pPr>
            <a:r>
              <a:rPr lang="pt-BR" sz="32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Requisitos para aprovação no curso:</a:t>
            </a:r>
            <a:endParaRPr/>
          </a:p>
          <a:p>
            <a:pPr indent="-2540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None/>
            </a:pPr>
            <a:r>
              <a:t/>
            </a:r>
            <a:endParaRPr sz="32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2"/>
                </a:solidFill>
              </a:rPr>
              <a:t>Nota final (NF)</a:t>
            </a:r>
            <a:r>
              <a:rPr lang="pt-BR"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igual ou superior a 6,0 pontos</a:t>
            </a:r>
            <a:endParaRPr sz="2800">
              <a:solidFill>
                <a:schemeClr val="dk2"/>
              </a:solidFill>
            </a:endParaRPr>
          </a:p>
          <a:p>
            <a:pPr indent="-4572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•"/>
            </a:pPr>
            <a:r>
              <a:rPr lang="pt-BR" sz="2800">
                <a:solidFill>
                  <a:schemeClr val="dk2"/>
                </a:solidFill>
              </a:rPr>
              <a:t>F</a:t>
            </a:r>
            <a:r>
              <a:rPr lang="pt-BR" sz="28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requência mínima de 75%.</a:t>
            </a:r>
            <a:endParaRPr/>
          </a:p>
        </p:txBody>
      </p:sp>
      <p:sp>
        <p:nvSpPr>
          <p:cNvPr id="244" name="Google Shape;244;p19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45" name="Google Shape;245;p19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AVALIAÇÕES</a:t>
            </a:r>
            <a:endParaRPr/>
          </a:p>
        </p:txBody>
      </p:sp>
      <p:sp>
        <p:nvSpPr>
          <p:cNvPr id="246" name="Google Shape;246;p19"/>
          <p:cNvSpPr txBox="1"/>
          <p:nvPr/>
        </p:nvSpPr>
        <p:spPr>
          <a:xfrm>
            <a:off x="1354350" y="4932325"/>
            <a:ext cx="94833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pt-BR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Obs: Os concluintes do curso de extensão receberão certificado de realização do curso que será contabilizado como horas complementares para alunos da UNIFEI.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1"/>
          <p:cNvSpPr txBox="1"/>
          <p:nvPr>
            <p:ph idx="1" type="body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Avaliação 1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C58"/>
              </a:buClr>
              <a:buSzPts val="2800"/>
              <a:buNone/>
            </a:pPr>
            <a:r>
              <a:rPr b="1" lang="pt-BR" sz="2800" u="sng">
                <a:solidFill>
                  <a:srgbClr val="001C58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="1" lang="pt-BR" sz="2800" u="sng">
                <a:solidFill>
                  <a:srgbClr val="001C58"/>
                </a:solidFill>
              </a:rPr>
              <a:t>9</a:t>
            </a:r>
            <a:r>
              <a:rPr b="1" lang="pt-BR" sz="2800" u="sng">
                <a:solidFill>
                  <a:srgbClr val="001C58"/>
                </a:solidFill>
                <a:latin typeface="Arial"/>
                <a:ea typeface="Arial"/>
                <a:cs typeface="Arial"/>
                <a:sym typeface="Arial"/>
              </a:rPr>
              <a:t>/0</a:t>
            </a:r>
            <a:r>
              <a:rPr b="1" lang="pt-BR" sz="2800" u="sng">
                <a:solidFill>
                  <a:srgbClr val="001C58"/>
                </a:solidFill>
              </a:rPr>
              <a:t>9</a:t>
            </a:r>
            <a:r>
              <a:rPr b="1" lang="pt-BR" sz="2800" u="sng">
                <a:solidFill>
                  <a:srgbClr val="001C58"/>
                </a:solidFill>
                <a:latin typeface="Arial"/>
                <a:ea typeface="Arial"/>
                <a:cs typeface="Arial"/>
                <a:sym typeface="Arial"/>
              </a:rPr>
              <a:t>/202</a:t>
            </a:r>
            <a:r>
              <a:rPr b="1" lang="pt-BR" sz="2800" u="sng">
                <a:solidFill>
                  <a:srgbClr val="001C58"/>
                </a:solidFill>
              </a:rPr>
              <a:t>6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Avaliação 2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C58"/>
              </a:buClr>
              <a:buSzPts val="2800"/>
              <a:buNone/>
            </a:pPr>
            <a:r>
              <a:rPr b="1" lang="pt-BR" sz="2800" u="sng">
                <a:solidFill>
                  <a:srgbClr val="001C58"/>
                </a:solidFill>
              </a:rPr>
              <a:t>17</a:t>
            </a:r>
            <a:r>
              <a:rPr b="1" lang="pt-BR" sz="2800" u="sng">
                <a:solidFill>
                  <a:srgbClr val="001C58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b="1" lang="pt-BR" sz="2800" u="sng">
                <a:solidFill>
                  <a:srgbClr val="001C58"/>
                </a:solidFill>
              </a:rPr>
              <a:t>11</a:t>
            </a:r>
            <a:r>
              <a:rPr b="1" lang="pt-BR" sz="2800" u="sng">
                <a:solidFill>
                  <a:srgbClr val="001C58"/>
                </a:solidFill>
                <a:latin typeface="Arial"/>
                <a:ea typeface="Arial"/>
                <a:cs typeface="Arial"/>
                <a:sym typeface="Arial"/>
              </a:rPr>
              <a:t>/202</a:t>
            </a:r>
            <a:r>
              <a:rPr b="1" lang="pt-BR" sz="2800" u="sng">
                <a:solidFill>
                  <a:srgbClr val="001C58"/>
                </a:solidFill>
              </a:rPr>
              <a:t>6</a:t>
            </a:r>
            <a:endParaRPr/>
          </a:p>
          <a:p>
            <a:pPr indent="-457200" lvl="1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rgbClr val="000E2A"/>
                </a:solidFill>
                <a:latin typeface="Arial"/>
                <a:ea typeface="Arial"/>
                <a:cs typeface="Arial"/>
                <a:sym typeface="Arial"/>
              </a:rPr>
              <a:t>Avaliação Substitutiva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1C58"/>
              </a:buClr>
              <a:buSzPts val="2800"/>
              <a:buNone/>
            </a:pPr>
            <a:r>
              <a:rPr b="1" lang="pt-BR" sz="2800" u="sng">
                <a:solidFill>
                  <a:srgbClr val="001C58"/>
                </a:solidFill>
              </a:rPr>
              <a:t>24</a:t>
            </a:r>
            <a:r>
              <a:rPr b="1" lang="pt-BR" sz="2800" u="sng">
                <a:solidFill>
                  <a:srgbClr val="001C58"/>
                </a:solidFill>
                <a:latin typeface="Arial"/>
                <a:ea typeface="Arial"/>
                <a:cs typeface="Arial"/>
                <a:sym typeface="Arial"/>
              </a:rPr>
              <a:t>/</a:t>
            </a:r>
            <a:r>
              <a:rPr b="1" lang="pt-BR" sz="2800" u="sng">
                <a:solidFill>
                  <a:srgbClr val="001C58"/>
                </a:solidFill>
              </a:rPr>
              <a:t>11</a:t>
            </a:r>
            <a:r>
              <a:rPr b="1" lang="pt-BR" sz="2800" u="sng">
                <a:solidFill>
                  <a:srgbClr val="001C58"/>
                </a:solidFill>
                <a:latin typeface="Arial"/>
                <a:ea typeface="Arial"/>
                <a:cs typeface="Arial"/>
                <a:sym typeface="Arial"/>
              </a:rPr>
              <a:t>/202</a:t>
            </a:r>
            <a:r>
              <a:rPr b="1" lang="pt-BR" sz="2800" u="sng">
                <a:solidFill>
                  <a:srgbClr val="001C58"/>
                </a:solidFill>
              </a:rPr>
              <a:t>6</a:t>
            </a:r>
            <a:endParaRPr/>
          </a:p>
          <a:p>
            <a:pPr indent="0" lvl="1" marL="457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E8888"/>
              </a:buClr>
              <a:buSzPts val="2800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None/>
            </a:pPr>
            <a:r>
              <a:rPr lang="pt-BR" sz="2800"/>
              <a:t>Os concluintes do curso de extensão receberão certificado de realização do curso que será contado como hora complementar para alunos da UNIFEI.</a:t>
            </a:r>
            <a:r>
              <a:rPr lang="pt-BR" sz="2800"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252" name="Google Shape;252;p21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53" name="Google Shape;253;p21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AVALIAÇÕES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2"/>
          <p:cNvSpPr txBox="1"/>
          <p:nvPr>
            <p:ph idx="1" type="body"/>
          </p:nvPr>
        </p:nvSpPr>
        <p:spPr>
          <a:xfrm>
            <a:off x="838200" y="1310025"/>
            <a:ext cx="10515600" cy="44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O formulário de feedback deverá ser respondido, de forma anônima, no fim de cada aula.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As respostas s</a:t>
            </a:r>
            <a:r>
              <a:rPr lang="pt-BR" sz="3200"/>
              <a:t>erão</a:t>
            </a:r>
            <a:r>
              <a:rPr lang="pt-BR" sz="3200">
                <a:latin typeface="Arial"/>
                <a:ea typeface="Arial"/>
                <a:cs typeface="Arial"/>
                <a:sym typeface="Arial"/>
              </a:rPr>
              <a:t> utilizadas para análise do grau de satisfação dos alunos com o curso. As sugestões dadas direcionam, </a:t>
            </a:r>
            <a:r>
              <a:rPr b="1" lang="pt-BR" sz="3200">
                <a:latin typeface="Arial"/>
                <a:ea typeface="Arial"/>
                <a:cs typeface="Arial"/>
                <a:sym typeface="Arial"/>
              </a:rPr>
              <a:t>sempre que possível</a:t>
            </a:r>
            <a:r>
              <a:rPr lang="pt-BR" sz="3200">
                <a:latin typeface="Arial"/>
                <a:ea typeface="Arial"/>
                <a:cs typeface="Arial"/>
                <a:sym typeface="Arial"/>
              </a:rPr>
              <a:t>, a implantação de melhorias no curso.</a:t>
            </a:r>
            <a:endParaRPr/>
          </a:p>
        </p:txBody>
      </p:sp>
      <p:sp>
        <p:nvSpPr>
          <p:cNvPr id="259" name="Google Shape;259;p22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60" name="Google Shape;260;p22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FEEDBACK DAS AULAS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642d691a0_0_23"/>
          <p:cNvSpPr txBox="1"/>
          <p:nvPr>
            <p:ph idx="1" type="body"/>
          </p:nvPr>
        </p:nvSpPr>
        <p:spPr>
          <a:xfrm>
            <a:off x="831850" y="1219201"/>
            <a:ext cx="10515600" cy="48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rPr lang="pt-BR"/>
              <a:t>Plataforma: Cursos Online UNIFEI</a:t>
            </a:r>
            <a:endParaRPr/>
          </a:p>
        </p:txBody>
      </p:sp>
      <p:sp>
        <p:nvSpPr>
          <p:cNvPr id="267" name="Google Shape;267;g3f642d691a0_0_23"/>
          <p:cNvSpPr txBox="1"/>
          <p:nvPr>
            <p:ph idx="12" type="sldNum"/>
          </p:nvPr>
        </p:nvSpPr>
        <p:spPr>
          <a:xfrm>
            <a:off x="9728200" y="6385560"/>
            <a:ext cx="635100" cy="3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68" name="Google Shape;268;g3f642d691a0_0_23"/>
          <p:cNvSpPr txBox="1"/>
          <p:nvPr>
            <p:ph type="title"/>
          </p:nvPr>
        </p:nvSpPr>
        <p:spPr>
          <a:xfrm>
            <a:off x="152400" y="131762"/>
            <a:ext cx="9709200" cy="54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pt-BR"/>
              <a:t>PLATAFORMA UTILIZADA</a:t>
            </a:r>
            <a:endParaRPr/>
          </a:p>
        </p:txBody>
      </p:sp>
      <p:pic>
        <p:nvPicPr>
          <p:cNvPr id="269" name="Google Shape;269;g3f642d691a0_0_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89848" y="2386612"/>
            <a:ext cx="4599600" cy="253567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g3f642d691a0_0_23"/>
          <p:cNvSpPr txBox="1"/>
          <p:nvPr/>
        </p:nvSpPr>
        <p:spPr>
          <a:xfrm>
            <a:off x="1370500" y="5381700"/>
            <a:ext cx="94383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pt-BR" sz="2800" u="none" cap="none" strike="noStrike">
                <a:solidFill>
                  <a:srgbClr val="000E2A"/>
                </a:solidFill>
                <a:latin typeface="Montserrat"/>
                <a:ea typeface="Montserrat"/>
                <a:cs typeface="Montserrat"/>
                <a:sym typeface="Montserrat"/>
              </a:rPr>
              <a:t>Link de acesso: https://cursosonline.unifei.edu.br/</a:t>
            </a:r>
            <a:endParaRPr b="0" i="0" sz="2800" u="none" cap="none" strike="noStrike">
              <a:solidFill>
                <a:srgbClr val="000E2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oogle Shape;275;p26"/>
          <p:cNvGrpSpPr/>
          <p:nvPr/>
        </p:nvGrpSpPr>
        <p:grpSpPr>
          <a:xfrm>
            <a:off x="0" y="0"/>
            <a:ext cx="12191999" cy="6858000"/>
            <a:chOff x="1" y="0"/>
            <a:chExt cx="12191999" cy="6858000"/>
          </a:xfrm>
        </p:grpSpPr>
        <p:sp>
          <p:nvSpPr>
            <p:cNvPr id="276" name="Google Shape;276;p26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77" name="Google Shape;27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560149" y="993774"/>
              <a:ext cx="4735058" cy="48704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8" name="Google Shape;278;p26"/>
            <p:cNvSpPr/>
            <p:nvPr/>
          </p:nvSpPr>
          <p:spPr>
            <a:xfrm>
              <a:off x="1" y="0"/>
              <a:ext cx="12191999" cy="6858000"/>
            </a:xfrm>
            <a:prstGeom prst="rect">
              <a:avLst/>
            </a:prstGeom>
            <a:solidFill>
              <a:schemeClr val="lt1">
                <a:alpha val="7451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50"/>
                <a:buFont typeface="Arial"/>
                <a:buNone/>
              </a:pPr>
              <a:r>
                <a:t/>
              </a:r>
              <a:endParaRPr b="0" i="0" sz="135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9" name="Google Shape;279;p26"/>
          <p:cNvSpPr txBox="1"/>
          <p:nvPr>
            <p:ph idx="10" type="dt"/>
          </p:nvPr>
        </p:nvSpPr>
        <p:spPr>
          <a:xfrm>
            <a:off x="635000" y="637794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pt-BR"/>
              <a:t>29/08/2022</a:t>
            </a:r>
            <a:endParaRPr/>
          </a:p>
        </p:txBody>
      </p:sp>
      <p:sp>
        <p:nvSpPr>
          <p:cNvPr id="280" name="Google Shape;280;p26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81" name="Google Shape;281;p26"/>
          <p:cNvSpPr txBox="1"/>
          <p:nvPr/>
        </p:nvSpPr>
        <p:spPr>
          <a:xfrm>
            <a:off x="130100" y="4496538"/>
            <a:ext cx="5313300" cy="193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pt-BR" sz="40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rPr>
              <a:t>CONHECENDO O AMBIENTE DE TRABALHO</a:t>
            </a:r>
            <a:endParaRPr b="0" i="0" sz="4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2" name="Google Shape;28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79792" y="870870"/>
            <a:ext cx="3013912" cy="29590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27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</a:pPr>
            <a:r>
              <a:t/>
            </a:r>
            <a:endParaRPr/>
          </a:p>
        </p:txBody>
      </p:sp>
      <p:sp>
        <p:nvSpPr>
          <p:cNvPr id="288" name="Google Shape;288;p27"/>
          <p:cNvSpPr/>
          <p:nvPr/>
        </p:nvSpPr>
        <p:spPr>
          <a:xfrm>
            <a:off x="0" y="-34290"/>
            <a:ext cx="12192000" cy="63736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9" name="Google Shape;289;p27"/>
          <p:cNvGrpSpPr/>
          <p:nvPr/>
        </p:nvGrpSpPr>
        <p:grpSpPr>
          <a:xfrm>
            <a:off x="681262" y="114935"/>
            <a:ext cx="10829476" cy="6003995"/>
            <a:chOff x="629698" y="329454"/>
            <a:chExt cx="11071985" cy="6235118"/>
          </a:xfrm>
        </p:grpSpPr>
        <p:grpSp>
          <p:nvGrpSpPr>
            <p:cNvPr id="290" name="Google Shape;290;p27"/>
            <p:cNvGrpSpPr/>
            <p:nvPr/>
          </p:nvGrpSpPr>
          <p:grpSpPr>
            <a:xfrm>
              <a:off x="629698" y="329454"/>
              <a:ext cx="10998194" cy="6235118"/>
              <a:chOff x="1152925" y="843704"/>
              <a:chExt cx="9863375" cy="5502723"/>
            </a:xfrm>
          </p:grpSpPr>
          <p:pic>
            <p:nvPicPr>
              <p:cNvPr id="291" name="Google Shape;291;p27"/>
              <p:cNvPicPr preferRelativeResize="0"/>
              <p:nvPr/>
            </p:nvPicPr>
            <p:blipFill rotWithShape="1">
              <a:blip r:embed="rId3">
                <a:alphaModFix/>
              </a:blip>
              <a:srcRect b="5207" l="0" r="0" t="-1"/>
              <a:stretch/>
            </p:blipFill>
            <p:spPr>
              <a:xfrm>
                <a:off x="1175700" y="1101948"/>
                <a:ext cx="9840600" cy="5244479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292" name="Google Shape;292;p27"/>
              <p:cNvGrpSpPr/>
              <p:nvPr/>
            </p:nvGrpSpPr>
            <p:grpSpPr>
              <a:xfrm>
                <a:off x="1891297" y="5275090"/>
                <a:ext cx="2001883" cy="873126"/>
                <a:chOff x="371474" y="4960753"/>
                <a:chExt cx="2001883" cy="873126"/>
              </a:xfrm>
            </p:grpSpPr>
            <p:cxnSp>
              <p:nvCxnSpPr>
                <p:cNvPr id="293" name="Google Shape;293;p27"/>
                <p:cNvCxnSpPr>
                  <a:endCxn id="294" idx="0"/>
                </p:cNvCxnSpPr>
                <p:nvPr/>
              </p:nvCxnSpPr>
              <p:spPr>
                <a:xfrm flipH="1">
                  <a:off x="561975" y="5298833"/>
                  <a:ext cx="405900" cy="3819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med" w="med" type="triangle"/>
                </a:ln>
              </p:spPr>
            </p:cxnSp>
            <p:sp>
              <p:nvSpPr>
                <p:cNvPr id="295" name="Google Shape;295;p27"/>
                <p:cNvSpPr txBox="1"/>
                <p:nvPr/>
              </p:nvSpPr>
              <p:spPr>
                <a:xfrm>
                  <a:off x="408079" y="4960753"/>
                  <a:ext cx="1965278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pt-BR" sz="1400" u="none" cap="none" strike="noStrike">
                      <a:solidFill>
                        <a:srgbClr val="FF0000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Acesso as guias de planilha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4" name="Google Shape;294;p27"/>
                <p:cNvSpPr/>
                <p:nvPr/>
              </p:nvSpPr>
              <p:spPr>
                <a:xfrm>
                  <a:off x="371474" y="5680733"/>
                  <a:ext cx="381001" cy="153146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296" name="Google Shape;296;p27"/>
              <p:cNvGrpSpPr/>
              <p:nvPr/>
            </p:nvGrpSpPr>
            <p:grpSpPr>
              <a:xfrm>
                <a:off x="1203299" y="2562299"/>
                <a:ext cx="2689881" cy="3363370"/>
                <a:chOff x="-316524" y="2247963"/>
                <a:chExt cx="2689881" cy="3363370"/>
              </a:xfrm>
            </p:grpSpPr>
            <p:cxnSp>
              <p:nvCxnSpPr>
                <p:cNvPr id="297" name="Google Shape;297;p27"/>
                <p:cNvCxnSpPr/>
                <p:nvPr/>
              </p:nvCxnSpPr>
              <p:spPr>
                <a:xfrm flipH="1">
                  <a:off x="-120162" y="4300762"/>
                  <a:ext cx="591479" cy="1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med" w="med" type="triangle"/>
                </a:ln>
              </p:spPr>
            </p:cxnSp>
            <p:sp>
              <p:nvSpPr>
                <p:cNvPr id="298" name="Google Shape;298;p27"/>
                <p:cNvSpPr txBox="1"/>
                <p:nvPr/>
              </p:nvSpPr>
              <p:spPr>
                <a:xfrm>
                  <a:off x="408079" y="4170754"/>
                  <a:ext cx="1965278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pt-BR" sz="1400" u="none" cap="none" strike="noStrike">
                      <a:solidFill>
                        <a:srgbClr val="FF0000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Cabeçalho de linha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99" name="Google Shape;299;p27"/>
                <p:cNvSpPr/>
                <p:nvPr/>
              </p:nvSpPr>
              <p:spPr>
                <a:xfrm>
                  <a:off x="-316524" y="2247963"/>
                  <a:ext cx="128476" cy="3363370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300" name="Google Shape;300;p27"/>
              <p:cNvGrpSpPr/>
              <p:nvPr/>
            </p:nvGrpSpPr>
            <p:grpSpPr>
              <a:xfrm>
                <a:off x="1361685" y="2454977"/>
                <a:ext cx="9519979" cy="1038833"/>
                <a:chOff x="-158139" y="2140640"/>
                <a:chExt cx="9519979" cy="1038833"/>
              </a:xfrm>
            </p:grpSpPr>
            <p:cxnSp>
              <p:nvCxnSpPr>
                <p:cNvPr id="301" name="Google Shape;301;p27"/>
                <p:cNvCxnSpPr/>
                <p:nvPr/>
              </p:nvCxnSpPr>
              <p:spPr>
                <a:xfrm rot="10800000">
                  <a:off x="7685244" y="2294262"/>
                  <a:ext cx="0" cy="311682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med" w="med" type="triangle"/>
                </a:ln>
              </p:spPr>
            </p:cxnSp>
            <p:sp>
              <p:nvSpPr>
                <p:cNvPr id="302" name="Google Shape;302;p27"/>
                <p:cNvSpPr txBox="1"/>
                <p:nvPr/>
              </p:nvSpPr>
              <p:spPr>
                <a:xfrm>
                  <a:off x="6724218" y="2656253"/>
                  <a:ext cx="1965278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pt-BR" sz="1400" u="none" cap="none" strike="noStrike">
                      <a:solidFill>
                        <a:srgbClr val="FF0000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Cabeçalho de coluna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3" name="Google Shape;303;p27"/>
                <p:cNvSpPr/>
                <p:nvPr/>
              </p:nvSpPr>
              <p:spPr>
                <a:xfrm>
                  <a:off x="-158139" y="2140640"/>
                  <a:ext cx="9519979" cy="140719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304" name="Google Shape;304;p27"/>
              <p:cNvGrpSpPr/>
              <p:nvPr/>
            </p:nvGrpSpPr>
            <p:grpSpPr>
              <a:xfrm>
                <a:off x="1175692" y="1010646"/>
                <a:ext cx="9612136" cy="1067064"/>
                <a:chOff x="-344131" y="696310"/>
                <a:chExt cx="9612136" cy="1067064"/>
              </a:xfrm>
            </p:grpSpPr>
            <p:cxnSp>
              <p:nvCxnSpPr>
                <p:cNvPr id="305" name="Google Shape;305;p27"/>
                <p:cNvCxnSpPr>
                  <a:stCxn id="306" idx="2"/>
                </p:cNvCxnSpPr>
                <p:nvPr/>
              </p:nvCxnSpPr>
              <p:spPr>
                <a:xfrm>
                  <a:off x="6607680" y="1004087"/>
                  <a:ext cx="0" cy="3501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med" w="med" type="triangle"/>
                </a:ln>
              </p:spPr>
            </p:cxnSp>
            <p:sp>
              <p:nvSpPr>
                <p:cNvPr id="306" name="Google Shape;306;p27"/>
                <p:cNvSpPr txBox="1"/>
                <p:nvPr/>
              </p:nvSpPr>
              <p:spPr>
                <a:xfrm>
                  <a:off x="5557808" y="696310"/>
                  <a:ext cx="2099744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pt-BR" sz="1400" u="none" cap="none" strike="noStrike">
                      <a:solidFill>
                        <a:srgbClr val="FF0000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Barra de ferramentas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7" name="Google Shape;307;p27"/>
                <p:cNvSpPr/>
                <p:nvPr/>
              </p:nvSpPr>
              <p:spPr>
                <a:xfrm>
                  <a:off x="-344131" y="1141640"/>
                  <a:ext cx="9612136" cy="621734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308" name="Google Shape;308;p27"/>
              <p:cNvGrpSpPr/>
              <p:nvPr/>
            </p:nvGrpSpPr>
            <p:grpSpPr>
              <a:xfrm>
                <a:off x="1209635" y="2192077"/>
                <a:ext cx="2735990" cy="1039833"/>
                <a:chOff x="-310188" y="1877741"/>
                <a:chExt cx="2735990" cy="1039833"/>
              </a:xfrm>
            </p:grpSpPr>
            <p:cxnSp>
              <p:nvCxnSpPr>
                <p:cNvPr id="309" name="Google Shape;309;p27"/>
                <p:cNvCxnSpPr/>
                <p:nvPr/>
              </p:nvCxnSpPr>
              <p:spPr>
                <a:xfrm rot="10800000">
                  <a:off x="255780" y="2076242"/>
                  <a:ext cx="641523" cy="48493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med" w="med" type="triangle"/>
                </a:ln>
              </p:spPr>
            </p:cxnSp>
            <p:sp>
              <p:nvSpPr>
                <p:cNvPr id="310" name="Google Shape;310;p27"/>
                <p:cNvSpPr txBox="1"/>
                <p:nvPr/>
              </p:nvSpPr>
              <p:spPr>
                <a:xfrm>
                  <a:off x="460524" y="2609797"/>
                  <a:ext cx="1965278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pt-BR" sz="1400" u="none" cap="none" strike="noStrike">
                      <a:solidFill>
                        <a:srgbClr val="FF0000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Caixa de nome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1" name="Google Shape;311;p27"/>
                <p:cNvSpPr/>
                <p:nvPr/>
              </p:nvSpPr>
              <p:spPr>
                <a:xfrm>
                  <a:off x="-310188" y="1877741"/>
                  <a:ext cx="770712" cy="195679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</p:grpSp>
          <p:grpSp>
            <p:nvGrpSpPr>
              <p:cNvPr id="312" name="Google Shape;312;p27"/>
              <p:cNvGrpSpPr/>
              <p:nvPr/>
            </p:nvGrpSpPr>
            <p:grpSpPr>
              <a:xfrm>
                <a:off x="1152925" y="843704"/>
                <a:ext cx="5836557" cy="595519"/>
                <a:chOff x="-366898" y="529368"/>
                <a:chExt cx="5836557" cy="595519"/>
              </a:xfrm>
            </p:grpSpPr>
            <p:sp>
              <p:nvSpPr>
                <p:cNvPr id="313" name="Google Shape;313;p27"/>
                <p:cNvSpPr/>
                <p:nvPr/>
              </p:nvSpPr>
              <p:spPr>
                <a:xfrm>
                  <a:off x="-366898" y="992987"/>
                  <a:ext cx="5836557" cy="131900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cxnSp>
              <p:nvCxnSpPr>
                <p:cNvPr id="314" name="Google Shape;314;p27"/>
                <p:cNvCxnSpPr>
                  <a:stCxn id="315" idx="2"/>
                  <a:endCxn id="313" idx="0"/>
                </p:cNvCxnSpPr>
                <p:nvPr/>
              </p:nvCxnSpPr>
              <p:spPr>
                <a:xfrm flipH="1">
                  <a:off x="2551235" y="837145"/>
                  <a:ext cx="362700" cy="1557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med" w="med" type="triangle"/>
                </a:ln>
              </p:spPr>
            </p:cxnSp>
            <p:sp>
              <p:nvSpPr>
                <p:cNvPr id="315" name="Google Shape;315;p27"/>
                <p:cNvSpPr txBox="1"/>
                <p:nvPr/>
              </p:nvSpPr>
              <p:spPr>
                <a:xfrm>
                  <a:off x="1931296" y="529368"/>
                  <a:ext cx="1965278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pt-BR" sz="1400" u="none" cap="none" strike="noStrike">
                      <a:solidFill>
                        <a:srgbClr val="FF0000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Menu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16" name="Google Shape;316;p27"/>
              <p:cNvGrpSpPr/>
              <p:nvPr/>
            </p:nvGrpSpPr>
            <p:grpSpPr>
              <a:xfrm>
                <a:off x="1216409" y="3703986"/>
                <a:ext cx="2729215" cy="307777"/>
                <a:chOff x="-303414" y="3389649"/>
                <a:chExt cx="2729215" cy="307777"/>
              </a:xfrm>
            </p:grpSpPr>
            <p:sp>
              <p:nvSpPr>
                <p:cNvPr id="317" name="Google Shape;317;p27"/>
                <p:cNvSpPr/>
                <p:nvPr/>
              </p:nvSpPr>
              <p:spPr>
                <a:xfrm>
                  <a:off x="-303414" y="3458779"/>
                  <a:ext cx="145276" cy="114440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cxnSp>
              <p:nvCxnSpPr>
                <p:cNvPr id="318" name="Google Shape;318;p27"/>
                <p:cNvCxnSpPr/>
                <p:nvPr/>
              </p:nvCxnSpPr>
              <p:spPr>
                <a:xfrm flipH="1">
                  <a:off x="-13526" y="3520909"/>
                  <a:ext cx="591479" cy="1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med" w="med" type="triangle"/>
                </a:ln>
              </p:spPr>
            </p:cxnSp>
            <p:sp>
              <p:nvSpPr>
                <p:cNvPr id="319" name="Google Shape;319;p27"/>
                <p:cNvSpPr txBox="1"/>
                <p:nvPr/>
              </p:nvSpPr>
              <p:spPr>
                <a:xfrm>
                  <a:off x="460523" y="3389649"/>
                  <a:ext cx="1965278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pt-BR" sz="1400" u="none" cap="none" strike="noStrike">
                      <a:solidFill>
                        <a:srgbClr val="FF0000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Indicador de linha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20" name="Google Shape;320;p27"/>
              <p:cNvGrpSpPr/>
              <p:nvPr/>
            </p:nvGrpSpPr>
            <p:grpSpPr>
              <a:xfrm>
                <a:off x="4333988" y="2470650"/>
                <a:ext cx="1965278" cy="818194"/>
                <a:chOff x="2814165" y="2156313"/>
                <a:chExt cx="1965278" cy="818194"/>
              </a:xfrm>
            </p:grpSpPr>
            <p:sp>
              <p:nvSpPr>
                <p:cNvPr id="321" name="Google Shape;321;p27"/>
                <p:cNvSpPr/>
                <p:nvPr/>
              </p:nvSpPr>
              <p:spPr>
                <a:xfrm>
                  <a:off x="3485239" y="2156313"/>
                  <a:ext cx="551402" cy="100358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cxnSp>
              <p:nvCxnSpPr>
                <p:cNvPr id="322" name="Google Shape;322;p27"/>
                <p:cNvCxnSpPr/>
                <p:nvPr/>
              </p:nvCxnSpPr>
              <p:spPr>
                <a:xfrm rot="10800000">
                  <a:off x="3807736" y="2298112"/>
                  <a:ext cx="0" cy="311682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med" w="med" type="triangle"/>
                </a:ln>
              </p:spPr>
            </p:cxnSp>
            <p:sp>
              <p:nvSpPr>
                <p:cNvPr id="323" name="Google Shape;323;p27"/>
                <p:cNvSpPr txBox="1"/>
                <p:nvPr/>
              </p:nvSpPr>
              <p:spPr>
                <a:xfrm>
                  <a:off x="2814165" y="2666730"/>
                  <a:ext cx="1965278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pt-BR" sz="1400" u="none" cap="none" strike="noStrike">
                      <a:solidFill>
                        <a:srgbClr val="FF0000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Indicador de coluna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24" name="Google Shape;324;p27"/>
              <p:cNvGrpSpPr/>
              <p:nvPr/>
            </p:nvGrpSpPr>
            <p:grpSpPr>
              <a:xfrm>
                <a:off x="7204087" y="2472797"/>
                <a:ext cx="3787094" cy="3686845"/>
                <a:chOff x="5684263" y="2158461"/>
                <a:chExt cx="3787094" cy="3686845"/>
              </a:xfrm>
            </p:grpSpPr>
            <p:sp>
              <p:nvSpPr>
                <p:cNvPr id="325" name="Google Shape;325;p27"/>
                <p:cNvSpPr/>
                <p:nvPr/>
              </p:nvSpPr>
              <p:spPr>
                <a:xfrm>
                  <a:off x="5684263" y="5714330"/>
                  <a:ext cx="3674548" cy="130976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sp>
              <p:nvSpPr>
                <p:cNvPr id="326" name="Google Shape;326;p27"/>
                <p:cNvSpPr/>
                <p:nvPr/>
              </p:nvSpPr>
              <p:spPr>
                <a:xfrm>
                  <a:off x="9358826" y="2158461"/>
                  <a:ext cx="112531" cy="3452866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cxnSp>
              <p:nvCxnSpPr>
                <p:cNvPr id="327" name="Google Shape;327;p27"/>
                <p:cNvCxnSpPr/>
                <p:nvPr/>
              </p:nvCxnSpPr>
              <p:spPr>
                <a:xfrm>
                  <a:off x="7657551" y="4458668"/>
                  <a:ext cx="0" cy="1222066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med" w="med" type="triangle"/>
                </a:ln>
              </p:spPr>
            </p:cxnSp>
            <p:sp>
              <p:nvSpPr>
                <p:cNvPr id="328" name="Google Shape;328;p27"/>
                <p:cNvSpPr txBox="1"/>
                <p:nvPr/>
              </p:nvSpPr>
              <p:spPr>
                <a:xfrm>
                  <a:off x="6949720" y="4066995"/>
                  <a:ext cx="1965278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pt-BR" sz="1400" u="none" cap="none" strike="noStrike">
                      <a:solidFill>
                        <a:srgbClr val="FF0000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Barras de rolagem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cxnSp>
              <p:nvCxnSpPr>
                <p:cNvPr id="329" name="Google Shape;329;p27"/>
                <p:cNvCxnSpPr/>
                <p:nvPr/>
              </p:nvCxnSpPr>
              <p:spPr>
                <a:xfrm>
                  <a:off x="8779103" y="4170754"/>
                  <a:ext cx="488900" cy="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med" w="med" type="triangle"/>
                </a:ln>
              </p:spPr>
            </p:cxnSp>
          </p:grpSp>
          <p:grpSp>
            <p:nvGrpSpPr>
              <p:cNvPr id="330" name="Google Shape;330;p27"/>
              <p:cNvGrpSpPr/>
              <p:nvPr/>
            </p:nvGrpSpPr>
            <p:grpSpPr>
              <a:xfrm>
                <a:off x="4361953" y="3723391"/>
                <a:ext cx="1965278" cy="840184"/>
                <a:chOff x="2842130" y="3409055"/>
                <a:chExt cx="1965278" cy="840184"/>
              </a:xfrm>
            </p:grpSpPr>
            <p:sp>
              <p:nvSpPr>
                <p:cNvPr id="331" name="Google Shape;331;p27"/>
                <p:cNvSpPr/>
                <p:nvPr/>
              </p:nvSpPr>
              <p:spPr>
                <a:xfrm>
                  <a:off x="3521226" y="3409055"/>
                  <a:ext cx="479425" cy="191104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cxnSp>
              <p:nvCxnSpPr>
                <p:cNvPr id="332" name="Google Shape;332;p27"/>
                <p:cNvCxnSpPr>
                  <a:stCxn id="333" idx="0"/>
                </p:cNvCxnSpPr>
                <p:nvPr/>
              </p:nvCxnSpPr>
              <p:spPr>
                <a:xfrm rot="10800000">
                  <a:off x="3824769" y="3629762"/>
                  <a:ext cx="0" cy="3117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med" w="med" type="triangle"/>
                </a:ln>
              </p:spPr>
            </p:cxnSp>
            <p:sp>
              <p:nvSpPr>
                <p:cNvPr id="333" name="Google Shape;333;p27"/>
                <p:cNvSpPr txBox="1"/>
                <p:nvPr/>
              </p:nvSpPr>
              <p:spPr>
                <a:xfrm>
                  <a:off x="2842130" y="3941462"/>
                  <a:ext cx="1965278" cy="30777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pt-BR" sz="1400" u="none" cap="none" strike="noStrike">
                      <a:solidFill>
                        <a:srgbClr val="FF0000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Cursor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334" name="Google Shape;334;p27"/>
              <p:cNvGrpSpPr/>
              <p:nvPr/>
            </p:nvGrpSpPr>
            <p:grpSpPr>
              <a:xfrm>
                <a:off x="2143279" y="2180898"/>
                <a:ext cx="8873002" cy="1252694"/>
                <a:chOff x="623456" y="1866562"/>
                <a:chExt cx="8873002" cy="1252694"/>
              </a:xfrm>
            </p:grpSpPr>
            <p:sp>
              <p:nvSpPr>
                <p:cNvPr id="335" name="Google Shape;335;p27"/>
                <p:cNvSpPr/>
                <p:nvPr/>
              </p:nvSpPr>
              <p:spPr>
                <a:xfrm>
                  <a:off x="623456" y="1866562"/>
                  <a:ext cx="8873002" cy="225124"/>
                </a:xfrm>
                <a:prstGeom prst="rect">
                  <a:avLst/>
                </a:prstGeom>
                <a:noFill/>
                <a:ln cap="flat" cmpd="sng" w="127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entury Gothic"/>
                    <a:ea typeface="Century Gothic"/>
                    <a:cs typeface="Century Gothic"/>
                    <a:sym typeface="Century Gothic"/>
                  </a:endParaRPr>
                </a:p>
              </p:txBody>
            </p:sp>
            <p:cxnSp>
              <p:nvCxnSpPr>
                <p:cNvPr id="336" name="Google Shape;336;p27"/>
                <p:cNvCxnSpPr/>
                <p:nvPr/>
              </p:nvCxnSpPr>
              <p:spPr>
                <a:xfrm rot="10800000">
                  <a:off x="5837719" y="2050319"/>
                  <a:ext cx="0" cy="510074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rgbClr val="FF0000"/>
                  </a:solidFill>
                  <a:prstDash val="solid"/>
                  <a:miter lim="80"/>
                  <a:headEnd len="sm" w="sm" type="none"/>
                  <a:tailEnd len="med" w="med" type="triangle"/>
                </a:ln>
              </p:spPr>
            </p:cxnSp>
            <p:sp>
              <p:nvSpPr>
                <p:cNvPr id="337" name="Google Shape;337;p27"/>
                <p:cNvSpPr txBox="1"/>
                <p:nvPr/>
              </p:nvSpPr>
              <p:spPr>
                <a:xfrm>
                  <a:off x="5067757" y="2596036"/>
                  <a:ext cx="1539922" cy="52322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400"/>
                    <a:buFont typeface="Arial"/>
                    <a:buNone/>
                  </a:pPr>
                  <a:r>
                    <a:rPr b="0" i="0" lang="pt-BR" sz="1400" u="none" cap="none" strike="noStrike">
                      <a:solidFill>
                        <a:srgbClr val="FF0000"/>
                      </a:solidFill>
                      <a:latin typeface="Century Gothic"/>
                      <a:ea typeface="Century Gothic"/>
                      <a:cs typeface="Century Gothic"/>
                      <a:sym typeface="Century Gothic"/>
                    </a:rPr>
                    <a:t>Barra de fórmulas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38" name="Google Shape;338;p27"/>
            <p:cNvSpPr/>
            <p:nvPr/>
          </p:nvSpPr>
          <p:spPr>
            <a:xfrm>
              <a:off x="10191798" y="788977"/>
              <a:ext cx="1509885" cy="21525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</p:grpSp>
      <p:sp>
        <p:nvSpPr>
          <p:cNvPr id="339" name="Google Shape;339;p27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8"/>
          <p:cNvSpPr txBox="1"/>
          <p:nvPr>
            <p:ph idx="1" type="body"/>
          </p:nvPr>
        </p:nvSpPr>
        <p:spPr>
          <a:xfrm>
            <a:off x="831850" y="1219201"/>
            <a:ext cx="4302125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 sz="2800">
                <a:latin typeface="Arial"/>
                <a:ea typeface="Arial"/>
                <a:cs typeface="Arial"/>
                <a:sym typeface="Arial"/>
              </a:rPr>
              <a:t>Menu Arquivo.</a:t>
            </a:r>
            <a:endParaRPr/>
          </a:p>
          <a:p>
            <a:pPr indent="-2794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 sz="2800">
                <a:latin typeface="Arial"/>
                <a:ea typeface="Arial"/>
                <a:cs typeface="Arial"/>
                <a:sym typeface="Arial"/>
              </a:rPr>
              <a:t>Barra de ferramentas de acesso rápido.</a:t>
            </a:r>
            <a:endParaRPr/>
          </a:p>
        </p:txBody>
      </p:sp>
      <p:sp>
        <p:nvSpPr>
          <p:cNvPr id="345" name="Google Shape;345;p28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46" name="Google Shape;346;p28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MENU</a:t>
            </a:r>
            <a:endParaRPr/>
          </a:p>
        </p:txBody>
      </p:sp>
      <p:pic>
        <p:nvPicPr>
          <p:cNvPr id="347" name="Google Shape;347;p28"/>
          <p:cNvPicPr preferRelativeResize="0"/>
          <p:nvPr/>
        </p:nvPicPr>
        <p:blipFill rotWithShape="1">
          <a:blip r:embed="rId3">
            <a:alphaModFix/>
          </a:blip>
          <a:srcRect b="49555" l="0" r="63637" t="-1"/>
          <a:stretch/>
        </p:blipFill>
        <p:spPr>
          <a:xfrm>
            <a:off x="5910054" y="1444487"/>
            <a:ext cx="5383835" cy="41992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9"/>
          <p:cNvSpPr txBox="1"/>
          <p:nvPr>
            <p:ph idx="1" type="body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Página Inicial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Inserir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Layout da Página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Fórmulas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Dados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Revisão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Exibição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Desenvolvedor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r>
              <a:t/>
            </a:r>
            <a:endParaRPr/>
          </a:p>
        </p:txBody>
      </p:sp>
      <p:sp>
        <p:nvSpPr>
          <p:cNvPr id="353" name="Google Shape;353;p29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MENU</a:t>
            </a:r>
            <a:endParaRPr/>
          </a:p>
        </p:txBody>
      </p:sp>
      <p:sp>
        <p:nvSpPr>
          <p:cNvPr id="354" name="Google Shape;354;p29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0"/>
          <p:cNvSpPr txBox="1"/>
          <p:nvPr>
            <p:ph idx="1" type="body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Valores numéricos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t/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None/>
            </a:pPr>
            <a:r>
              <a:t/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Valores textuais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r>
              <a:t/>
            </a:r>
            <a:endParaRPr/>
          </a:p>
        </p:txBody>
      </p:sp>
      <p:sp>
        <p:nvSpPr>
          <p:cNvPr id="360" name="Google Shape;360;p30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TIPOS DE VALORES</a:t>
            </a:r>
            <a:endParaRPr/>
          </a:p>
        </p:txBody>
      </p:sp>
      <p:pic>
        <p:nvPicPr>
          <p:cNvPr id="361" name="Google Shape;361;p30"/>
          <p:cNvPicPr preferRelativeResize="0"/>
          <p:nvPr/>
        </p:nvPicPr>
        <p:blipFill rotWithShape="1">
          <a:blip r:embed="rId3">
            <a:alphaModFix/>
          </a:blip>
          <a:srcRect b="63423" l="0" r="82863" t="24252"/>
          <a:stretch/>
        </p:blipFill>
        <p:spPr>
          <a:xfrm>
            <a:off x="4002156" y="2066354"/>
            <a:ext cx="3618862" cy="14631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0"/>
          <p:cNvPicPr preferRelativeResize="0"/>
          <p:nvPr/>
        </p:nvPicPr>
        <p:blipFill rotWithShape="1">
          <a:blip r:embed="rId3">
            <a:alphaModFix/>
          </a:blip>
          <a:srcRect b="63423" l="0" r="82863" t="24252"/>
          <a:stretch/>
        </p:blipFill>
        <p:spPr>
          <a:xfrm>
            <a:off x="4002156" y="4626517"/>
            <a:ext cx="3618861" cy="1463134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0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64" name="Google Shape;364;p30"/>
          <p:cNvPicPr preferRelativeResize="0"/>
          <p:nvPr/>
        </p:nvPicPr>
        <p:blipFill rotWithShape="1">
          <a:blip r:embed="rId4">
            <a:alphaModFix/>
          </a:blip>
          <a:srcRect b="63423" l="0" r="82961" t="24076"/>
          <a:stretch/>
        </p:blipFill>
        <p:spPr>
          <a:xfrm>
            <a:off x="4002156" y="4626517"/>
            <a:ext cx="3618861" cy="14926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1"/>
          <p:cNvSpPr txBox="1"/>
          <p:nvPr>
            <p:ph idx="1" type="body"/>
          </p:nvPr>
        </p:nvSpPr>
        <p:spPr>
          <a:xfrm>
            <a:off x="831850" y="2425148"/>
            <a:ext cx="4270237" cy="8613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Fórmulas</a:t>
            </a:r>
            <a:endParaRPr/>
          </a:p>
          <a:p>
            <a:pPr indent="-292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70" name="Google Shape;370;p31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FÓRMULAS</a:t>
            </a:r>
            <a:endParaRPr/>
          </a:p>
        </p:txBody>
      </p:sp>
      <p:pic>
        <p:nvPicPr>
          <p:cNvPr id="371" name="Google Shape;371;p31"/>
          <p:cNvPicPr preferRelativeResize="0"/>
          <p:nvPr/>
        </p:nvPicPr>
        <p:blipFill rotWithShape="1">
          <a:blip r:embed="rId3">
            <a:alphaModFix/>
          </a:blip>
          <a:srcRect b="63654" l="0" r="82957" t="24893"/>
          <a:stretch/>
        </p:blipFill>
        <p:spPr>
          <a:xfrm>
            <a:off x="4121675" y="2307535"/>
            <a:ext cx="5936479" cy="224293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1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2"/>
          <p:cNvSpPr txBox="1"/>
          <p:nvPr>
            <p:ph idx="1" type="body"/>
          </p:nvPr>
        </p:nvSpPr>
        <p:spPr>
          <a:xfrm>
            <a:off x="795525" y="2132875"/>
            <a:ext cx="10515600" cy="312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571500" lvl="0" marL="5715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b="1" lang="pt-BR" sz="3200">
                <a:latin typeface="Arial"/>
                <a:ea typeface="Arial"/>
                <a:cs typeface="Arial"/>
                <a:sym typeface="Arial"/>
              </a:rPr>
              <a:t>%</a:t>
            </a:r>
            <a:r>
              <a:rPr lang="pt-BR" sz="3200">
                <a:latin typeface="Arial"/>
                <a:ea typeface="Arial"/>
                <a:cs typeface="Arial"/>
                <a:sym typeface="Arial"/>
              </a:rPr>
              <a:t> = P</a:t>
            </a:r>
            <a:r>
              <a:rPr lang="pt-BR" sz="3200"/>
              <a:t>o</a:t>
            </a:r>
            <a:r>
              <a:rPr lang="pt-BR" sz="3200">
                <a:latin typeface="Arial"/>
                <a:ea typeface="Arial"/>
                <a:cs typeface="Arial"/>
                <a:sym typeface="Arial"/>
              </a:rPr>
              <a:t>rcentagem;</a:t>
            </a:r>
            <a:endParaRPr/>
          </a:p>
          <a:p>
            <a:pPr indent="-571500" lvl="0" marL="5715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b="1" lang="pt-BR" sz="3200">
                <a:latin typeface="Arial"/>
                <a:ea typeface="Arial"/>
                <a:cs typeface="Arial"/>
                <a:sym typeface="Arial"/>
              </a:rPr>
              <a:t>^</a:t>
            </a:r>
            <a:r>
              <a:rPr lang="pt-BR" sz="3200">
                <a:latin typeface="Arial"/>
                <a:ea typeface="Arial"/>
                <a:cs typeface="Arial"/>
                <a:sym typeface="Arial"/>
              </a:rPr>
              <a:t>	 = Exponenciação;</a:t>
            </a:r>
            <a:endParaRPr/>
          </a:p>
          <a:p>
            <a:pPr indent="-571500" lvl="0" marL="5715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b="1" lang="pt-BR" sz="3200">
                <a:latin typeface="Arial"/>
                <a:ea typeface="Arial"/>
                <a:cs typeface="Arial"/>
                <a:sym typeface="Arial"/>
              </a:rPr>
              <a:t>* </a:t>
            </a:r>
            <a:r>
              <a:rPr lang="pt-BR" sz="3200">
                <a:latin typeface="Arial"/>
                <a:ea typeface="Arial"/>
                <a:cs typeface="Arial"/>
                <a:sym typeface="Arial"/>
              </a:rPr>
              <a:t>e</a:t>
            </a:r>
            <a:r>
              <a:rPr b="1" lang="pt-BR" sz="3200">
                <a:latin typeface="Arial"/>
                <a:ea typeface="Arial"/>
                <a:cs typeface="Arial"/>
                <a:sym typeface="Arial"/>
              </a:rPr>
              <a:t> / = </a:t>
            </a:r>
            <a:r>
              <a:rPr lang="pt-BR" sz="3200">
                <a:latin typeface="Arial"/>
                <a:ea typeface="Arial"/>
                <a:cs typeface="Arial"/>
                <a:sym typeface="Arial"/>
              </a:rPr>
              <a:t>Multiplicação e divisão;</a:t>
            </a:r>
            <a:endParaRPr/>
          </a:p>
          <a:p>
            <a:pPr indent="-571500" lvl="0" marL="5715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b="1" lang="pt-BR" sz="3200">
                <a:latin typeface="Arial"/>
                <a:ea typeface="Arial"/>
                <a:cs typeface="Arial"/>
                <a:sym typeface="Arial"/>
              </a:rPr>
              <a:t>+ </a:t>
            </a:r>
            <a:r>
              <a:rPr lang="pt-BR" sz="3200">
                <a:latin typeface="Arial"/>
                <a:ea typeface="Arial"/>
                <a:cs typeface="Arial"/>
                <a:sym typeface="Arial"/>
              </a:rPr>
              <a:t>e</a:t>
            </a:r>
            <a:r>
              <a:rPr b="1" lang="pt-BR" sz="3200">
                <a:latin typeface="Arial"/>
                <a:ea typeface="Arial"/>
                <a:cs typeface="Arial"/>
                <a:sym typeface="Arial"/>
              </a:rPr>
              <a:t> – =</a:t>
            </a:r>
            <a:r>
              <a:rPr b="1" lang="pt-BR" sz="32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3200">
                <a:latin typeface="Arial"/>
                <a:ea typeface="Arial"/>
                <a:cs typeface="Arial"/>
                <a:sym typeface="Arial"/>
              </a:rPr>
              <a:t>Adição e subtração;</a:t>
            </a:r>
            <a:endParaRPr/>
          </a:p>
        </p:txBody>
      </p:sp>
      <p:sp>
        <p:nvSpPr>
          <p:cNvPr id="378" name="Google Shape;378;p32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ORDEM DAS OPERAÇÕES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3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FUNÇÕES</a:t>
            </a:r>
            <a:endParaRPr/>
          </a:p>
        </p:txBody>
      </p:sp>
      <p:pic>
        <p:nvPicPr>
          <p:cNvPr id="385" name="Google Shape;385;p33"/>
          <p:cNvPicPr preferRelativeResize="0"/>
          <p:nvPr/>
        </p:nvPicPr>
        <p:blipFill rotWithShape="1">
          <a:blip r:embed="rId3">
            <a:alphaModFix/>
          </a:blip>
          <a:srcRect b="63573" l="0" r="80965" t="24491"/>
          <a:stretch/>
        </p:blipFill>
        <p:spPr>
          <a:xfrm>
            <a:off x="4121675" y="2307534"/>
            <a:ext cx="5972295" cy="224293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3"/>
          <p:cNvSpPr txBox="1"/>
          <p:nvPr>
            <p:ph idx="1" type="body"/>
          </p:nvPr>
        </p:nvSpPr>
        <p:spPr>
          <a:xfrm>
            <a:off x="831850" y="2425148"/>
            <a:ext cx="4270237" cy="8613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>
                <a:latin typeface="Arial"/>
                <a:ea typeface="Arial"/>
                <a:cs typeface="Arial"/>
                <a:sym typeface="Arial"/>
              </a:rPr>
              <a:t>Funções</a:t>
            </a:r>
            <a:endParaRPr/>
          </a:p>
          <a:p>
            <a:pPr indent="-2921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87" name="Google Shape;387;p33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34"/>
          <p:cNvSpPr txBox="1"/>
          <p:nvPr>
            <p:ph idx="1" type="body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ct val="100000"/>
              <a:buNone/>
            </a:pPr>
            <a:r>
              <a:rPr b="1" lang="pt-BR" sz="6000">
                <a:latin typeface="Arial"/>
                <a:ea typeface="Arial"/>
                <a:cs typeface="Arial"/>
                <a:sym typeface="Arial"/>
              </a:rPr>
              <a:t>=FUNÇÃO(</a:t>
            </a:r>
            <a:r>
              <a:rPr b="1" lang="pt-BR" sz="60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ARGUMENTOS</a:t>
            </a:r>
            <a:r>
              <a:rPr b="1" lang="pt-BR" sz="6000">
                <a:latin typeface="Arial"/>
                <a:ea typeface="Arial"/>
                <a:cs typeface="Arial"/>
                <a:sym typeface="Arial"/>
              </a:rPr>
              <a:t>)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ct val="100000"/>
              <a:buNone/>
            </a:pPr>
            <a:r>
              <a:t/>
            </a:r>
            <a:endParaRPr b="1" sz="600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Arial"/>
              <a:buChar char="•"/>
            </a:pPr>
            <a:r>
              <a:rPr b="1" lang="pt-BR" sz="2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Argumentos são sempre separados por “;”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00000"/>
              </a:buClr>
              <a:buSzPct val="100000"/>
              <a:buFont typeface="Arial"/>
              <a:buChar char="•"/>
            </a:pPr>
            <a:r>
              <a:rPr b="1" lang="pt-BR" sz="2800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Quando selecionamos um intervalo de células, esse intervalo é separado por “:”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ct val="100000"/>
              <a:buNone/>
            </a:pPr>
            <a:r>
              <a:t/>
            </a:r>
            <a:endParaRPr b="1" sz="6000"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ct val="100000"/>
              <a:buFont typeface="Arial"/>
              <a:buChar char="•"/>
            </a:pPr>
            <a:r>
              <a:rPr lang="pt-BR" sz="3800">
                <a:latin typeface="Arial"/>
                <a:ea typeface="Arial"/>
                <a:cs typeface="Arial"/>
                <a:sym typeface="Arial"/>
              </a:rPr>
              <a:t>Exemplos: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ct val="100000"/>
              <a:buNone/>
            </a:pPr>
            <a:r>
              <a:t/>
            </a:r>
            <a:endParaRPr sz="9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ct val="100000"/>
              <a:buNone/>
            </a:pPr>
            <a:r>
              <a:rPr lang="pt-BR" sz="3300">
                <a:latin typeface="Arial"/>
                <a:ea typeface="Arial"/>
                <a:cs typeface="Arial"/>
                <a:sym typeface="Arial"/>
              </a:rPr>
              <a:t>=SOMA(2;4) – 2 argumentos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ct val="100000"/>
              <a:buNone/>
            </a:pPr>
            <a:r>
              <a:rPr lang="pt-BR" sz="3300">
                <a:latin typeface="Arial"/>
                <a:ea typeface="Arial"/>
                <a:cs typeface="Arial"/>
                <a:sym typeface="Arial"/>
              </a:rPr>
              <a:t>=SOMA (A4:A6) – 1 argumento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ct val="100000"/>
              <a:buNone/>
            </a:pPr>
            <a:r>
              <a:rPr lang="pt-BR" sz="3300">
                <a:latin typeface="Arial"/>
                <a:ea typeface="Arial"/>
                <a:cs typeface="Arial"/>
                <a:sym typeface="Arial"/>
              </a:rPr>
              <a:t>=PI()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ct val="100000"/>
              <a:buNone/>
            </a:pPr>
            <a:r>
              <a:t/>
            </a:r>
            <a:endParaRPr/>
          </a:p>
        </p:txBody>
      </p:sp>
      <p:sp>
        <p:nvSpPr>
          <p:cNvPr id="393" name="Google Shape;393;p34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394" name="Google Shape;394;p34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ESTRUTURA DE FUNÇÕES DO EXCEL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36"/>
          <p:cNvSpPr txBox="1"/>
          <p:nvPr>
            <p:ph idx="1" type="body"/>
          </p:nvPr>
        </p:nvSpPr>
        <p:spPr>
          <a:xfrm>
            <a:off x="831850" y="1219201"/>
            <a:ext cx="10515600" cy="487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Formatação de células, linhas e colunas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-"/>
            </a:pPr>
            <a:r>
              <a:rPr lang="pt-BR"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Seleção e alteração do tamanho da célula;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-"/>
            </a:pPr>
            <a:r>
              <a:rPr lang="pt-BR"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Inserção e formatação de linhas;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Char char="-"/>
            </a:pPr>
            <a:r>
              <a:rPr lang="pt-BR"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Inserção e formatação de colunas;</a:t>
            </a:r>
            <a:br>
              <a:rPr lang="pt-BR" sz="2800">
                <a:solidFill>
                  <a:schemeClr val="accent1"/>
                </a:solidFill>
              </a:rPr>
            </a:br>
            <a:endParaRPr sz="2800">
              <a:solidFill>
                <a:schemeClr val="accent1"/>
              </a:solidFill>
            </a:endParaRPr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Arial"/>
              <a:buChar char="•"/>
            </a:pPr>
            <a:r>
              <a:rPr lang="pt-BR" sz="32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Organização de dados</a:t>
            </a:r>
            <a:endParaRPr/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-"/>
            </a:pPr>
            <a:r>
              <a:rPr lang="pt-BR"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Classificar dados;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Char char="-"/>
            </a:pPr>
            <a:r>
              <a:rPr lang="pt-BR" sz="2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Filtrar dados.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600"/>
              <a:buNone/>
            </a:pPr>
            <a:r>
              <a:t/>
            </a:r>
            <a:endParaRPr/>
          </a:p>
        </p:txBody>
      </p:sp>
      <p:sp>
        <p:nvSpPr>
          <p:cNvPr id="400" name="Google Shape;400;p36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01" name="Google Shape;401;p36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CONTEÚDO DA AULA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37"/>
          <p:cNvSpPr txBox="1"/>
          <p:nvPr>
            <p:ph idx="1" type="body"/>
          </p:nvPr>
        </p:nvSpPr>
        <p:spPr>
          <a:xfrm>
            <a:off x="4978400" y="1110343"/>
            <a:ext cx="6375400" cy="4640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57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Seleção e alteração do tamanho da célula;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 sz="2800"/>
              <a:t>Inserção e formatação de linhas;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 sz="2800"/>
              <a:t>Inserção e formatação de colunas;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 sz="2800"/>
              <a:t>Cabeçalho (mesclar e centralizar);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 sz="2800"/>
              <a:t>Classificar dados;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 sz="2800"/>
              <a:t>Filtrar dados.</a:t>
            </a:r>
            <a:endParaRPr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2800"/>
              <a:buFont typeface="Arial"/>
              <a:buChar char="•"/>
            </a:pPr>
            <a:r>
              <a:rPr lang="pt-BR"/>
              <a:t>Preenchimento Relâmpago</a:t>
            </a:r>
            <a:endParaRPr/>
          </a:p>
        </p:txBody>
      </p:sp>
      <p:sp>
        <p:nvSpPr>
          <p:cNvPr id="407" name="Google Shape;407;p37"/>
          <p:cNvSpPr txBox="1"/>
          <p:nvPr>
            <p:ph type="title"/>
          </p:nvPr>
        </p:nvSpPr>
        <p:spPr>
          <a:xfrm>
            <a:off x="736600" y="1110343"/>
            <a:ext cx="3937000" cy="46402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pt-BR" sz="4400">
                <a:latin typeface="Arial Black"/>
                <a:ea typeface="Arial Black"/>
                <a:cs typeface="Arial Black"/>
                <a:sym typeface="Arial Black"/>
              </a:rPr>
              <a:t>EXEMPLO 1</a:t>
            </a:r>
            <a:endParaRPr sz="4400"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08" name="Google Shape;408;p37"/>
          <p:cNvSpPr txBox="1"/>
          <p:nvPr>
            <p:ph idx="12" type="sldNum"/>
          </p:nvPr>
        </p:nvSpPr>
        <p:spPr>
          <a:xfrm>
            <a:off x="218440" y="6258560"/>
            <a:ext cx="675640" cy="401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38"/>
          <p:cNvSpPr txBox="1"/>
          <p:nvPr>
            <p:ph idx="1" type="body"/>
          </p:nvPr>
        </p:nvSpPr>
        <p:spPr>
          <a:xfrm>
            <a:off x="838200" y="993776"/>
            <a:ext cx="10515600" cy="48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-45720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●"/>
            </a:pPr>
            <a:r>
              <a:rPr lang="pt-BR" sz="3200"/>
              <a:t>Monte uma planilha para ajudar a professora de Matemática Letícia visualizar:</a:t>
            </a:r>
            <a:endParaRPr sz="3200"/>
          </a:p>
          <a:p>
            <a:pPr indent="-43180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b="0" lang="pt-BR" sz="3200"/>
              <a:t>O</a:t>
            </a:r>
            <a:r>
              <a:rPr b="0" lang="pt-BR" sz="3200"/>
              <a:t> nome completo de cada aluno, em ordem alfabética e respectivo número de matrícula</a:t>
            </a:r>
            <a:endParaRPr b="0" sz="3200"/>
          </a:p>
          <a:p>
            <a:pPr indent="-43180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-"/>
            </a:pPr>
            <a:r>
              <a:rPr b="0" lang="pt-BR" sz="3200"/>
              <a:t>Notas da P1, P2, média final e a situação do aluno (aprovado ou reprovado). </a:t>
            </a:r>
            <a:endParaRPr b="0" sz="3200"/>
          </a:p>
          <a:p>
            <a:pPr indent="-457200" lvl="0" marL="45720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●"/>
            </a:pPr>
            <a:r>
              <a:rPr lang="pt-BR" sz="3200"/>
              <a:t>Deixe a tabela da forma mais apresentável possível</a:t>
            </a:r>
            <a:endParaRPr/>
          </a:p>
        </p:txBody>
      </p:sp>
      <p:sp>
        <p:nvSpPr>
          <p:cNvPr id="414" name="Google Shape;414;p38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15" name="Google Shape;415;p38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EXEMPLO 1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9"/>
          <p:cNvSpPr txBox="1"/>
          <p:nvPr>
            <p:ph idx="1" type="body"/>
          </p:nvPr>
        </p:nvSpPr>
        <p:spPr>
          <a:xfrm>
            <a:off x="828675" y="1563620"/>
            <a:ext cx="10515600" cy="36612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t/>
            </a:r>
            <a:endParaRPr sz="3200"/>
          </a:p>
          <a:p>
            <a:pPr indent="-4572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Font typeface="Arial"/>
              <a:buChar char="•"/>
            </a:pPr>
            <a:r>
              <a:rPr lang="pt-BR" sz="3200"/>
              <a:t>Responda ao feedback acessando o link: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E2A"/>
              </a:buClr>
              <a:buSzPts val="3200"/>
              <a:buNone/>
            </a:pPr>
            <a:r>
              <a:rPr lang="pt-BR" sz="3200"/>
              <a:t>     </a:t>
            </a:r>
            <a:r>
              <a:rPr lang="pt-BR" sz="3000"/>
              <a:t> </a:t>
            </a:r>
            <a:r>
              <a:rPr b="0" lang="pt-BR" sz="3000">
                <a:solidFill>
                  <a:srgbClr val="000000"/>
                </a:solidFill>
              </a:rPr>
              <a:t>https://forms.gle/CLbmofDBtRBYcuuw5</a:t>
            </a:r>
            <a:endParaRPr sz="3000"/>
          </a:p>
        </p:txBody>
      </p:sp>
      <p:sp>
        <p:nvSpPr>
          <p:cNvPr id="421" name="Google Shape;421;p39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22" name="Google Shape;422;p39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CURSO BÁSICO DE PLANILHA ELETRÔNICA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40"/>
          <p:cNvSpPr txBox="1"/>
          <p:nvPr>
            <p:ph idx="1" type="body"/>
          </p:nvPr>
        </p:nvSpPr>
        <p:spPr>
          <a:xfrm>
            <a:off x="641050" y="752875"/>
            <a:ext cx="7705800" cy="4870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b="0" sz="2800"/>
          </a:p>
          <a:p>
            <a:pPr indent="-4064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800"/>
              <a:buFont typeface="Arial"/>
              <a:buChar char="●"/>
            </a:pPr>
            <a:r>
              <a:rPr b="0" lang="pt-BR" sz="2800"/>
              <a:t>Aleatório()</a:t>
            </a:r>
            <a:endParaRPr b="0" sz="2800"/>
          </a:p>
          <a:p>
            <a:pPr indent="-4064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Char char="●"/>
            </a:pPr>
            <a:r>
              <a:rPr b="0" lang="pt-BR" sz="2800"/>
              <a:t>Aleatórioentre()</a:t>
            </a:r>
            <a:endParaRPr b="0" sz="2800"/>
          </a:p>
          <a:p>
            <a:pPr indent="-4064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Char char="●"/>
            </a:pPr>
            <a:r>
              <a:rPr b="0" lang="pt-BR" sz="2800"/>
              <a:t>Colar especial</a:t>
            </a:r>
            <a:endParaRPr b="0" sz="2800"/>
          </a:p>
          <a:p>
            <a:pPr indent="-4064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800"/>
              <a:buFont typeface="Arial"/>
              <a:buChar char="●"/>
            </a:pPr>
            <a:r>
              <a:rPr b="0" lang="pt-BR" sz="2800"/>
              <a:t>Congelar painéis</a:t>
            </a:r>
            <a:endParaRPr b="0" sz="2800"/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600"/>
              <a:buNone/>
            </a:pPr>
            <a:r>
              <a:t/>
            </a:r>
            <a:endParaRPr b="0" sz="2800"/>
          </a:p>
        </p:txBody>
      </p:sp>
      <p:sp>
        <p:nvSpPr>
          <p:cNvPr id="428" name="Google Shape;428;p40"/>
          <p:cNvSpPr txBox="1"/>
          <p:nvPr>
            <p:ph idx="12" type="sldNum"/>
          </p:nvPr>
        </p:nvSpPr>
        <p:spPr>
          <a:xfrm>
            <a:off x="9728200" y="6385560"/>
            <a:ext cx="635000" cy="3943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429" name="Google Shape;429;p40"/>
          <p:cNvSpPr txBox="1"/>
          <p:nvPr>
            <p:ph type="title"/>
          </p:nvPr>
        </p:nvSpPr>
        <p:spPr>
          <a:xfrm>
            <a:off x="152400" y="131762"/>
            <a:ext cx="9709052" cy="549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Black"/>
              <a:buNone/>
            </a:pPr>
            <a:r>
              <a:rPr lang="pt-BR">
                <a:latin typeface="Arial Black"/>
                <a:ea typeface="Arial Black"/>
                <a:cs typeface="Arial Black"/>
                <a:sym typeface="Arial Black"/>
              </a:rPr>
              <a:t>PRÓXIMA AULA</a:t>
            </a:r>
            <a:endParaRPr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430" name="Google Shape;430;p40"/>
          <p:cNvSpPr txBox="1"/>
          <p:nvPr/>
        </p:nvSpPr>
        <p:spPr>
          <a:xfrm>
            <a:off x="5956725" y="1850750"/>
            <a:ext cx="60687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6400" lvl="0" marL="457200" marR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</a:pPr>
            <a:r>
              <a:rPr b="0" i="0" lang="pt-BR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Nomear Células</a:t>
            </a:r>
            <a:endParaRPr b="0" i="0" sz="2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</a:pPr>
            <a:r>
              <a:rPr b="0" i="0" lang="pt-BR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Diferença entre ":" e ";"</a:t>
            </a:r>
            <a:endParaRPr b="0" i="0" sz="2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</a:pPr>
            <a:r>
              <a:rPr b="0" i="0" lang="pt-BR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Preenchimento Relâmpago</a:t>
            </a:r>
            <a:endParaRPr b="0" i="0" sz="2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064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Char char="●"/>
            </a:pPr>
            <a:r>
              <a:rPr b="0" i="0" lang="pt-BR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Funções básicas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41"/>
          <p:cNvSpPr txBox="1"/>
          <p:nvPr>
            <p:ph idx="10" type="dt"/>
          </p:nvPr>
        </p:nvSpPr>
        <p:spPr>
          <a:xfrm>
            <a:off x="4796250" y="6143300"/>
            <a:ext cx="2599500" cy="48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</a:pPr>
            <a:r>
              <a:rPr lang="pt-BR"/>
              <a:t>18/08/2026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None/>
            </a:pPr>
            <a:r>
              <a:t/>
            </a:r>
            <a:endParaRPr/>
          </a:p>
        </p:txBody>
      </p:sp>
      <p:sp>
        <p:nvSpPr>
          <p:cNvPr id="436" name="Google Shape;436;p41"/>
          <p:cNvSpPr txBox="1"/>
          <p:nvPr>
            <p:ph idx="1" type="body"/>
          </p:nvPr>
        </p:nvSpPr>
        <p:spPr>
          <a:xfrm>
            <a:off x="1891850" y="4998725"/>
            <a:ext cx="4204200" cy="6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/>
              <a:t>Gabriel Pereira Portelinha</a:t>
            </a:r>
            <a:endParaRPr/>
          </a:p>
        </p:txBody>
      </p:sp>
      <p:sp>
        <p:nvSpPr>
          <p:cNvPr id="437" name="Google Shape;437;p41"/>
          <p:cNvSpPr txBox="1"/>
          <p:nvPr>
            <p:ph idx="2" type="body"/>
          </p:nvPr>
        </p:nvSpPr>
        <p:spPr>
          <a:xfrm>
            <a:off x="6042991" y="4998721"/>
            <a:ext cx="3614089" cy="665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pt-BR"/>
              <a:t>Curso Básico de Planilha Eletrônica</a:t>
            </a:r>
            <a:endParaRPr/>
          </a:p>
        </p:txBody>
      </p:sp>
      <p:sp>
        <p:nvSpPr>
          <p:cNvPr id="438" name="Google Shape;438;p41"/>
          <p:cNvSpPr txBox="1"/>
          <p:nvPr>
            <p:ph idx="4294967295" type="sldNum"/>
          </p:nvPr>
        </p:nvSpPr>
        <p:spPr>
          <a:xfrm>
            <a:off x="11557000" y="6384925"/>
            <a:ext cx="635000" cy="395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Novo Padrão PET">
  <a:themeElements>
    <a:clrScheme name="PET">
      <a:dk1>
        <a:srgbClr val="860000"/>
      </a:dk1>
      <a:lt1>
        <a:srgbClr val="FFFFFF"/>
      </a:lt1>
      <a:dk2>
        <a:srgbClr val="000E2A"/>
      </a:dk2>
      <a:lt2>
        <a:srgbClr val="FFFFFF"/>
      </a:lt2>
      <a:accent1>
        <a:srgbClr val="000E2A"/>
      </a:accent1>
      <a:accent2>
        <a:srgbClr val="860000"/>
      </a:accent2>
      <a:accent3>
        <a:srgbClr val="03253B"/>
      </a:accent3>
      <a:accent4>
        <a:srgbClr val="290A04"/>
      </a:accent4>
      <a:accent5>
        <a:srgbClr val="00487E"/>
      </a:accent5>
      <a:accent6>
        <a:srgbClr val="920000"/>
      </a:accent6>
      <a:hlink>
        <a:srgbClr val="0070C0"/>
      </a:hlink>
      <a:folHlink>
        <a:srgbClr val="CC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2020-08-10T03:26:27Z</dcterms:created>
  <dc:creator>Ricardo</dc:creator>
</cp:coreProperties>
</file>