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Arial Black" panose="020B0A04020102020204" pitchFamily="34" charset="0"/>
      <p:regular r:id="rId12"/>
      <p:bold r:id="rId13"/>
    </p:embeddedFont>
    <p:embeddedFont>
      <p:font typeface="Montserrat" panose="00000500000000000000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+U/HVwWGSjO0YfDeOiLAooWjm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cbfa0ce52d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g2cbfa0ce52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cc11b70f3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8" name="Google Shape;138;g2cc11b70f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f4ecbaf30a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g1f4ecbaf30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cc11b70f3c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g2cc11b70f3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Principal">
  <p:cSld name="Capa Princip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0"/>
          <p:cNvSpPr txBox="1">
            <a:spLocks noGrp="1"/>
          </p:cNvSpPr>
          <p:nvPr>
            <p:ph type="ctrTitle"/>
          </p:nvPr>
        </p:nvSpPr>
        <p:spPr>
          <a:xfrm>
            <a:off x="5080000" y="2842418"/>
            <a:ext cx="5588000" cy="117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ts val="6000"/>
              <a:buFont typeface="Arial Black"/>
              <a:buNone/>
              <a:defRPr sz="6000">
                <a:solidFill>
                  <a:srgbClr val="8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ubTitle" idx="1"/>
          </p:nvPr>
        </p:nvSpPr>
        <p:spPr>
          <a:xfrm>
            <a:off x="5080000" y="4812529"/>
            <a:ext cx="558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body" idx="2"/>
          </p:nvPr>
        </p:nvSpPr>
        <p:spPr>
          <a:xfrm>
            <a:off x="508001" y="1061403"/>
            <a:ext cx="3263900" cy="2078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None/>
              <a:defRPr sz="3000"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921004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">
  <p:cSld name="Título e Text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2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2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  <a:defRPr sz="26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000"/>
              <a:buNone/>
              <a:defRPr sz="2000">
                <a:solidFill>
                  <a:srgbClr val="AE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800"/>
              <a:buNone/>
              <a:defRPr sz="1800">
                <a:solidFill>
                  <a:srgbClr val="AE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2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22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2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2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inal">
  <p:cSld name="Slide Fin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>
            <a:spLocks noGrp="1"/>
          </p:cNvSpPr>
          <p:nvPr>
            <p:ph type="dt" idx="10"/>
          </p:nvPr>
        </p:nvSpPr>
        <p:spPr>
          <a:xfrm>
            <a:off x="4851400" y="6197600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body" idx="1"/>
          </p:nvPr>
        </p:nvSpPr>
        <p:spPr>
          <a:xfrm>
            <a:off x="600891" y="4998721"/>
            <a:ext cx="10972800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68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sz="2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68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sz="2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68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sz="2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68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sz="2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Secundária">
  <p:cSld name="Capa Secundária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oogle Shape;39;p24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sp>
          <p:nvSpPr>
            <p:cNvPr id="40" name="Google Shape;40;p24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" name="Google Shape;41;p2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560149" y="993774"/>
              <a:ext cx="4735058" cy="4870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24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>
                <a:alpha val="7372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43;p24"/>
          <p:cNvSpPr txBox="1">
            <a:spLocks noGrp="1"/>
          </p:cNvSpPr>
          <p:nvPr>
            <p:ph type="title"/>
          </p:nvPr>
        </p:nvSpPr>
        <p:spPr>
          <a:xfrm>
            <a:off x="705622" y="993774"/>
            <a:ext cx="10724378" cy="487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 Black"/>
              <a:buNone/>
              <a:defRPr sz="5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>
  <p:cSld name="Duas Partes de Conteúdo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5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5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5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25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5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5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5"/>
          <p:cNvSpPr txBox="1">
            <a:spLocks noGrp="1"/>
          </p:cNvSpPr>
          <p:nvPr>
            <p:ph type="body" idx="1"/>
          </p:nvPr>
        </p:nvSpPr>
        <p:spPr>
          <a:xfrm>
            <a:off x="838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2"/>
          </p:nvPr>
        </p:nvSpPr>
        <p:spPr>
          <a:xfrm>
            <a:off x="6172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 de Conteúdos">
  <p:cSld name="Comparação de Conteúdo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6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6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6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6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26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6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6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839788" y="1158241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body" idx="2"/>
          </p:nvPr>
        </p:nvSpPr>
        <p:spPr>
          <a:xfrm>
            <a:off x="839788" y="2148840"/>
            <a:ext cx="5157787" cy="404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3"/>
          </p:nvPr>
        </p:nvSpPr>
        <p:spPr>
          <a:xfrm>
            <a:off x="6172200" y="115824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body" idx="4"/>
          </p:nvPr>
        </p:nvSpPr>
        <p:spPr>
          <a:xfrm>
            <a:off x="6172200" y="2148840"/>
            <a:ext cx="5183188" cy="404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>
  <p:cSld name="Somente Título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7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7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27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7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7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Texto">
  <p:cSld name="Duas Partes de Texto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8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8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8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8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28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8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8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8"/>
          <p:cNvSpPr txBox="1">
            <a:spLocks noGrp="1"/>
          </p:cNvSpPr>
          <p:nvPr>
            <p:ph type="body" idx="1"/>
          </p:nvPr>
        </p:nvSpPr>
        <p:spPr>
          <a:xfrm>
            <a:off x="635000" y="1238250"/>
            <a:ext cx="407924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body" idx="2"/>
          </p:nvPr>
        </p:nvSpPr>
        <p:spPr>
          <a:xfrm>
            <a:off x="5039360" y="1238250"/>
            <a:ext cx="651764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Imagem">
  <p:cSld name="Texto e Imagem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9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9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9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9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29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9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9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9"/>
          <p:cNvSpPr txBox="1">
            <a:spLocks noGrp="1"/>
          </p:cNvSpPr>
          <p:nvPr>
            <p:ph type="body" idx="1"/>
          </p:nvPr>
        </p:nvSpPr>
        <p:spPr>
          <a:xfrm>
            <a:off x="635000" y="1238250"/>
            <a:ext cx="439420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29"/>
          <p:cNvSpPr>
            <a:spLocks noGrp="1"/>
          </p:cNvSpPr>
          <p:nvPr>
            <p:ph type="pic" idx="2"/>
          </p:nvPr>
        </p:nvSpPr>
        <p:spPr>
          <a:xfrm>
            <a:off x="5414963" y="1238250"/>
            <a:ext cx="6142037" cy="483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 sz="2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838200" y="1288473"/>
            <a:ext cx="10515600" cy="488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614680" y="6385560"/>
            <a:ext cx="2500660" cy="47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"/>
          <p:cNvSpPr txBox="1">
            <a:spLocks noGrp="1"/>
          </p:cNvSpPr>
          <p:nvPr>
            <p:ph type="ctrTitle"/>
          </p:nvPr>
        </p:nvSpPr>
        <p:spPr>
          <a:xfrm>
            <a:off x="5090983" y="1061403"/>
            <a:ext cx="6593015" cy="467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</a:pPr>
            <a:r>
              <a:rPr lang="pt-BR">
                <a:solidFill>
                  <a:schemeClr val="lt1"/>
                </a:solidFill>
              </a:rPr>
              <a:t>Macros e VBA para Planilhas Eletrônicas</a:t>
            </a:r>
            <a:endParaRPr/>
          </a:p>
        </p:txBody>
      </p:sp>
      <p:sp>
        <p:nvSpPr>
          <p:cNvPr id="114" name="Google Shape;114;p1"/>
          <p:cNvSpPr txBox="1">
            <a:spLocks noGrp="1"/>
          </p:cNvSpPr>
          <p:nvPr>
            <p:ph type="body" idx="2"/>
          </p:nvPr>
        </p:nvSpPr>
        <p:spPr>
          <a:xfrm>
            <a:off x="508001" y="1061403"/>
            <a:ext cx="3263900" cy="2078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7200"/>
              <a:buNone/>
            </a:pPr>
            <a:r>
              <a:rPr lang="pt-BR" sz="7200"/>
              <a:t>AULA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IF THEN ELSE</a:t>
            </a:r>
            <a:endParaRPr/>
          </a:p>
        </p:txBody>
      </p:sp>
      <p:sp>
        <p:nvSpPr>
          <p:cNvPr id="120" name="Google Shape;120;p2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3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pt-BR"/>
              <a:t>Executa </a:t>
            </a:r>
            <a:r>
              <a:rPr lang="pt-BR" b="1">
                <a:solidFill>
                  <a:schemeClr val="dk1"/>
                </a:solidFill>
              </a:rPr>
              <a:t>condicionalmente</a:t>
            </a:r>
            <a:r>
              <a:rPr lang="pt-BR"/>
              <a:t> um </a:t>
            </a:r>
            <a:r>
              <a:rPr lang="pt-BR" b="1">
                <a:solidFill>
                  <a:schemeClr val="dk1"/>
                </a:solidFill>
              </a:rPr>
              <a:t>grupo de instruções</a:t>
            </a:r>
            <a:r>
              <a:rPr lang="pt-BR"/>
              <a:t>, dependendo do valor de uma expressão.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IF THEN ELSE</a:t>
            </a:r>
            <a:endParaRPr/>
          </a:p>
        </p:txBody>
      </p:sp>
      <p:sp>
        <p:nvSpPr>
          <p:cNvPr id="127" name="Google Shape;127;p3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3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 b="1">
                <a:solidFill>
                  <a:schemeClr val="dk1"/>
                </a:solidFill>
              </a:rPr>
              <a:t>If</a:t>
            </a:r>
            <a:r>
              <a:rPr lang="pt-BR">
                <a:solidFill>
                  <a:schemeClr val="dk1"/>
                </a:solidFill>
              </a:rPr>
              <a:t> </a:t>
            </a:r>
            <a:r>
              <a:rPr lang="pt-BR"/>
              <a:t>condição </a:t>
            </a:r>
            <a:r>
              <a:rPr lang="pt-BR" b="1">
                <a:solidFill>
                  <a:schemeClr val="dk1"/>
                </a:solidFill>
              </a:rPr>
              <a:t>Then</a:t>
            </a:r>
            <a:endParaRPr b="1">
              <a:solidFill>
                <a:schemeClr val="dk1"/>
              </a:solidFill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/>
              <a:t>[instruções]</a:t>
            </a:r>
            <a:endParaRPr/>
          </a:p>
          <a:p>
            <a:pPr marL="457200" lvl="0" indent="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 b="1">
                <a:solidFill>
                  <a:schemeClr val="dk1"/>
                </a:solidFill>
              </a:rPr>
              <a:t>ElseIf</a:t>
            </a:r>
            <a:r>
              <a:rPr lang="pt-BR">
                <a:solidFill>
                  <a:schemeClr val="dk1"/>
                </a:solidFill>
              </a:rPr>
              <a:t> </a:t>
            </a:r>
            <a:r>
              <a:rPr lang="pt-BR"/>
              <a:t>condição</a:t>
            </a:r>
            <a:r>
              <a:rPr lang="pt-BR" b="1"/>
              <a:t> </a:t>
            </a:r>
            <a:r>
              <a:rPr lang="pt-BR" b="1">
                <a:solidFill>
                  <a:schemeClr val="dk1"/>
                </a:solidFill>
              </a:rPr>
              <a:t>Then</a:t>
            </a:r>
            <a:endParaRPr b="1">
              <a:solidFill>
                <a:schemeClr val="dk1"/>
              </a:solidFill>
            </a:endParaRPr>
          </a:p>
          <a:p>
            <a:pPr marL="914400" lvl="0" indent="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/>
              <a:t>[instruções lse if]</a:t>
            </a:r>
            <a:endParaRPr/>
          </a:p>
          <a:p>
            <a:pPr marL="457200" lvl="0" indent="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 b="1">
                <a:solidFill>
                  <a:schemeClr val="dk1"/>
                </a:solidFill>
              </a:rPr>
              <a:t>Else</a:t>
            </a:r>
            <a:endParaRPr b="1">
              <a:solidFill>
                <a:schemeClr val="dk1"/>
              </a:solidFill>
            </a:endParaRPr>
          </a:p>
          <a:p>
            <a:pPr marL="914400" lvl="0" indent="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/>
              <a:t>[instruções else]</a:t>
            </a:r>
            <a:endParaRPr/>
          </a:p>
          <a:p>
            <a:pPr marL="45720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 b="1">
                <a:solidFill>
                  <a:schemeClr val="dk1"/>
                </a:solidFill>
              </a:rPr>
              <a:t>End If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cbfa0ce52d_0_2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69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VLOOKUP</a:t>
            </a:r>
            <a:endParaRPr/>
          </a:p>
        </p:txBody>
      </p:sp>
      <p:sp>
        <p:nvSpPr>
          <p:cNvPr id="134" name="Google Shape;134;g2cbfa0ce52d_0_2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3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 b="1">
                <a:solidFill>
                  <a:schemeClr val="dk1"/>
                </a:solidFill>
              </a:rPr>
              <a:t>WORKSHEETFUNCTION.VLOOKUP</a:t>
            </a:r>
            <a:endParaRPr b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/>
              <a:t>(Valor a ser procurado, Intervalo a ser pesquisado, Número da coluna com o valor que deseja retornar, Tipo de correspondência (True é valor aproximado, False é valor exato))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c11b70f3c_0_0"/>
          <p:cNvSpPr txBox="1">
            <a:spLocks noGrp="1"/>
          </p:cNvSpPr>
          <p:nvPr>
            <p:ph type="title"/>
          </p:nvPr>
        </p:nvSpPr>
        <p:spPr>
          <a:xfrm>
            <a:off x="736600" y="1110350"/>
            <a:ext cx="39069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 sz="2800"/>
              <a:t>APPLICATION.</a:t>
            </a:r>
            <a:endParaRPr sz="28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 sz="2800"/>
              <a:t>SCREENUPDATING</a:t>
            </a:r>
            <a:endParaRPr sz="2800"/>
          </a:p>
        </p:txBody>
      </p:sp>
      <p:sp>
        <p:nvSpPr>
          <p:cNvPr id="141" name="Google Shape;141;g2cc11b70f3c_0_0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3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pt-BR"/>
              <a:t>Desabilitar (= FALSE) atualização de tela para </a:t>
            </a:r>
            <a:r>
              <a:rPr lang="pt-BR" b="1">
                <a:solidFill>
                  <a:schemeClr val="dk1"/>
                </a:solidFill>
              </a:rPr>
              <a:t>acelerar o código de macro</a:t>
            </a:r>
            <a:r>
              <a:rPr lang="pt-BR"/>
              <a:t>. Você não conseguirá ver o que a macro está fazendo;</a:t>
            </a:r>
            <a:endParaRPr/>
          </a:p>
          <a:p>
            <a:pPr marL="457200" lvl="0" indent="-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pt-BR"/>
              <a:t>Lembrar de definir a propriedade ScreenUpdating novamente como True quando a macro terminar.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f4ecbaf30a_0_3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69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</a:t>
            </a:r>
            <a:endParaRPr/>
          </a:p>
        </p:txBody>
      </p:sp>
      <p:sp>
        <p:nvSpPr>
          <p:cNvPr id="148" name="Google Shape;148;g1f4ecbaf30a_0_3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3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pt-BR"/>
              <a:t>IF THEN ELSE</a:t>
            </a:r>
            <a:endParaRPr/>
          </a:p>
          <a:p>
            <a:pPr marL="457200" lvl="0" indent="-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pt-BR"/>
              <a:t>VLOOKUP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c11b70f3c_0_5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69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PROBLEMA</a:t>
            </a:r>
            <a:endParaRPr/>
          </a:p>
        </p:txBody>
      </p:sp>
      <p:sp>
        <p:nvSpPr>
          <p:cNvPr id="155" name="Google Shape;155;g2cc11b70f3c_0_5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300" cy="4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pt-BR"/>
              <a:t>IF THEN ELSE</a:t>
            </a:r>
            <a:endParaRPr/>
          </a:p>
          <a:p>
            <a:pPr marL="457200" lvl="0" indent="-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pt-BR"/>
              <a:t>VLOOKUP</a:t>
            </a:r>
            <a:endParaRPr/>
          </a:p>
          <a:p>
            <a:pPr marL="457200" lvl="0" indent="-4572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pt-BR"/>
              <a:t>APPLICATION.SCREENUPDATING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PROBLEMA</a:t>
            </a:r>
            <a:endParaRPr/>
          </a:p>
        </p:txBody>
      </p:sp>
      <p:sp>
        <p:nvSpPr>
          <p:cNvPr id="162" name="Google Shape;162;p6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None/>
            </a:pPr>
            <a:r>
              <a:rPr lang="pt-BR" sz="2800"/>
              <a:t>Você acabou de ser contratado como estagiário na área de engenharia civil, e seu chefe te passou uma tarefa simples. A obra está precisando de equipamentos de EPI, porém no momento o seu chefe tem apenas R$50 para a compra de algum produto de uma lista que foi passada para você.</a:t>
            </a:r>
            <a:endParaRPr sz="280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None/>
            </a:pPr>
            <a:r>
              <a:rPr lang="pt-BR" sz="2800"/>
              <a:t>Na lista há os produtos, os quais são vendidos em kits, os seus valores e a quantidade que vem em cada kit. Para facilitar as contas, crie uma estrutura no VBA capaz de realizar a busca do material desejado e informar se o produto está dentro do orçamento ou não. Utilize as estruturas If/Then/Else e VLookup para criar o código.</a:t>
            </a:r>
            <a:endParaRPr sz="2800"/>
          </a:p>
        </p:txBody>
      </p:sp>
      <p:sp>
        <p:nvSpPr>
          <p:cNvPr id="163" name="Google Shape;163;p6"/>
          <p:cNvSpPr txBox="1"/>
          <p:nvPr/>
        </p:nvSpPr>
        <p:spPr>
          <a:xfrm>
            <a:off x="5005950" y="6293825"/>
            <a:ext cx="21801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FFFFFF"/>
                </a:solidFill>
              </a:rPr>
              <a:t>03/09/2024</a:t>
            </a:r>
            <a:endParaRPr sz="28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 txBox="1">
            <a:spLocks noGrp="1"/>
          </p:cNvSpPr>
          <p:nvPr>
            <p:ph type="body" idx="1"/>
          </p:nvPr>
        </p:nvSpPr>
        <p:spPr>
          <a:xfrm>
            <a:off x="600891" y="4998721"/>
            <a:ext cx="109728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sz="2400">
                <a:latin typeface="Arial Black"/>
                <a:ea typeface="Arial Black"/>
                <a:cs typeface="Arial Black"/>
                <a:sym typeface="Arial Black"/>
              </a:rPr>
              <a:t>Macros e VBA para Planilhas Eletrônicas</a:t>
            </a:r>
            <a:endParaRPr sz="24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1036050" y="4277900"/>
            <a:ext cx="3174900" cy="410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petproducao@unifei.edu.br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vo Padrão PET">
  <a:themeElements>
    <a:clrScheme name="PET">
      <a:dk1>
        <a:srgbClr val="860000"/>
      </a:dk1>
      <a:lt1>
        <a:srgbClr val="FFFFFF"/>
      </a:lt1>
      <a:dk2>
        <a:srgbClr val="000E2A"/>
      </a:dk2>
      <a:lt2>
        <a:srgbClr val="FFFFFF"/>
      </a:lt2>
      <a:accent1>
        <a:srgbClr val="000E2A"/>
      </a:accent1>
      <a:accent2>
        <a:srgbClr val="860000"/>
      </a:accent2>
      <a:accent3>
        <a:srgbClr val="03253B"/>
      </a:accent3>
      <a:accent4>
        <a:srgbClr val="290A04"/>
      </a:accent4>
      <a:accent5>
        <a:srgbClr val="00487E"/>
      </a:accent5>
      <a:accent6>
        <a:srgbClr val="920000"/>
      </a:accent6>
      <a:hlink>
        <a:srgbClr val="0070C0"/>
      </a:hlink>
      <a:folHlink>
        <a:srgbClr val="CC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Widescreen</PresentationFormat>
  <Paragraphs>32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 Black</vt:lpstr>
      <vt:lpstr>Arial</vt:lpstr>
      <vt:lpstr>Calibri</vt:lpstr>
      <vt:lpstr>Montserrat</vt:lpstr>
      <vt:lpstr>Novo Padrão PET</vt:lpstr>
      <vt:lpstr>Macros e VBA para Planilhas Eletrônicas</vt:lpstr>
      <vt:lpstr>IF THEN ELSE</vt:lpstr>
      <vt:lpstr>IF THEN ELSE</vt:lpstr>
      <vt:lpstr>VLOOKUP</vt:lpstr>
      <vt:lpstr>APPLICATION. SCREENUPDATING</vt:lpstr>
      <vt:lpstr>EXEMPLO</vt:lpstr>
      <vt:lpstr>PROBLEMA</vt:lpstr>
      <vt:lpstr>PROBLEMA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Anderson Rebelo</dc:creator>
  <cp:lastModifiedBy>João Ribeiro</cp:lastModifiedBy>
  <cp:revision>1</cp:revision>
  <dcterms:created xsi:type="dcterms:W3CDTF">2020-06-28T23:26:51Z</dcterms:created>
  <dcterms:modified xsi:type="dcterms:W3CDTF">2025-04-01T19:16:54Z</dcterms:modified>
</cp:coreProperties>
</file>