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Arial Black" panose="020B0A04020102020204" pitchFamily="34" charset="0"/>
      <p:regular r:id="rId33"/>
      <p:bold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Montserrat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gdU5LvT24jPCNMQjHExen2B7zt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" name="Google Shape;16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9" name="Google Shape;19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5" name="Google Shape;215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3" name="Google Shape;223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6" name="Google Shape;28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3" name="Google Shape;29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4" name="Google Shape;31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2" name="Google Shape;322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9" name="Google Shape;32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Principal">
  <p:cSld name="Capa Princip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 txBox="1">
            <a:spLocks noGrp="1"/>
          </p:cNvSpPr>
          <p:nvPr>
            <p:ph type="ctrTitle"/>
          </p:nvPr>
        </p:nvSpPr>
        <p:spPr>
          <a:xfrm>
            <a:off x="5080000" y="2842418"/>
            <a:ext cx="5588000" cy="117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ts val="6000"/>
              <a:buFont typeface="Arial Black"/>
              <a:buNone/>
              <a:defRPr sz="6000">
                <a:solidFill>
                  <a:srgbClr val="8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ubTitle" idx="1"/>
          </p:nvPr>
        </p:nvSpPr>
        <p:spPr>
          <a:xfrm>
            <a:off x="5080000" y="4812529"/>
            <a:ext cx="558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body" idx="2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None/>
              <a:defRPr sz="3000"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">
  <p:cSld name="Título e Text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0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0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0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  <a:defRPr sz="26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000"/>
              <a:buNone/>
              <a:defRPr sz="2000">
                <a:solidFill>
                  <a:srgbClr val="AE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800"/>
              <a:buNone/>
              <a:defRPr sz="1800">
                <a:solidFill>
                  <a:srgbClr val="AE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0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30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0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0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1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marL="1828800" lvl="3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406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dt" idx="10"/>
          </p:nvPr>
        </p:nvSpPr>
        <p:spPr>
          <a:xfrm>
            <a:off x="921004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900" b="1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inal">
  <p:cSld name="Slide Fina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>
            <a:spLocks noGrp="1"/>
          </p:cNvSpPr>
          <p:nvPr>
            <p:ph type="dt" idx="10"/>
          </p:nvPr>
        </p:nvSpPr>
        <p:spPr>
          <a:xfrm>
            <a:off x="4851400" y="6197600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1"/>
          </p:nvPr>
        </p:nvSpPr>
        <p:spPr>
          <a:xfrm>
            <a:off x="253492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body" idx="2"/>
          </p:nvPr>
        </p:nvSpPr>
        <p:spPr>
          <a:xfrm>
            <a:off x="6042991" y="4998721"/>
            <a:ext cx="3614089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Secundária">
  <p:cSld name="Capa Secundária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3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sp>
          <p:nvSpPr>
            <p:cNvPr id="41" name="Google Shape;41;p33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" name="Google Shape;42;p3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33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372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33"/>
          <p:cNvSpPr txBox="1">
            <a:spLocks noGrp="1"/>
          </p:cNvSpPr>
          <p:nvPr>
            <p:ph type="title"/>
          </p:nvPr>
        </p:nvSpPr>
        <p:spPr>
          <a:xfrm>
            <a:off x="705622" y="993774"/>
            <a:ext cx="10724378" cy="487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Arial Black"/>
              <a:buNone/>
              <a:defRPr sz="5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>
  <p:cSld name="Duas Partes de Conteúd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4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4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4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34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4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4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4"/>
          <p:cNvSpPr txBox="1">
            <a:spLocks noGrp="1"/>
          </p:cNvSpPr>
          <p:nvPr>
            <p:ph type="body" idx="1"/>
          </p:nvPr>
        </p:nvSpPr>
        <p:spPr>
          <a:xfrm>
            <a:off x="838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body" idx="2"/>
          </p:nvPr>
        </p:nvSpPr>
        <p:spPr>
          <a:xfrm>
            <a:off x="6172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 de Conteúdos">
  <p:cSld name="Comparação de Conteúdo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5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5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5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35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5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5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5"/>
          <p:cNvSpPr txBox="1">
            <a:spLocks noGrp="1"/>
          </p:cNvSpPr>
          <p:nvPr>
            <p:ph type="body" idx="1"/>
          </p:nvPr>
        </p:nvSpPr>
        <p:spPr>
          <a:xfrm>
            <a:off x="839788" y="1158241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2"/>
          </p:nvPr>
        </p:nvSpPr>
        <p:spPr>
          <a:xfrm>
            <a:off x="839788" y="2148840"/>
            <a:ext cx="5157787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body" idx="3"/>
          </p:nvPr>
        </p:nvSpPr>
        <p:spPr>
          <a:xfrm>
            <a:off x="6172200" y="115824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body" idx="4"/>
          </p:nvPr>
        </p:nvSpPr>
        <p:spPr>
          <a:xfrm>
            <a:off x="6172200" y="2148840"/>
            <a:ext cx="5183188" cy="404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>
  <p:cSld name="Somente Título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36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6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6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36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6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6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Texto">
  <p:cSld name="Duas Partes de Texto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7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7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7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89" name="Google Shape;89;p3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7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7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37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7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7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7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0792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37"/>
          <p:cNvSpPr txBox="1">
            <a:spLocks noGrp="1"/>
          </p:cNvSpPr>
          <p:nvPr>
            <p:ph type="body" idx="2"/>
          </p:nvPr>
        </p:nvSpPr>
        <p:spPr>
          <a:xfrm>
            <a:off x="5039360" y="1238250"/>
            <a:ext cx="651764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Imagem">
  <p:cSld name="Texto e Imagem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8"/>
          <p:cNvSpPr/>
          <p:nvPr/>
        </p:nvSpPr>
        <p:spPr>
          <a:xfrm rot="-527866">
            <a:off x="12168814" y="6291646"/>
            <a:ext cx="33953" cy="124573"/>
          </a:xfrm>
          <a:custGeom>
            <a:avLst/>
            <a:gdLst/>
            <a:ahLst/>
            <a:cxnLst/>
            <a:rect l="l" t="t" r="r" b="b"/>
            <a:pathLst>
              <a:path w="33953" h="124573" extrusionOk="0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8"/>
          <p:cNvSpPr/>
          <p:nvPr/>
        </p:nvSpPr>
        <p:spPr>
          <a:xfrm rot="10800000" flipH="1">
            <a:off x="-7146" y="2380"/>
            <a:ext cx="288133" cy="1472701"/>
          </a:xfrm>
          <a:custGeom>
            <a:avLst/>
            <a:gdLst/>
            <a:ahLst/>
            <a:cxnLst/>
            <a:rect l="l" t="t" r="r" b="b"/>
            <a:pathLst>
              <a:path w="288133" h="1472701" extrusionOk="0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8"/>
          <p:cNvSpPr txBox="1">
            <a:spLocks noGrp="1"/>
          </p:cNvSpPr>
          <p:nvPr>
            <p:ph type="dt" idx="10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02" name="Google Shape;102;p3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8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8"/>
          <p:cNvSpPr/>
          <p:nvPr/>
        </p:nvSpPr>
        <p:spPr>
          <a:xfrm rot="10800000" flipH="1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38"/>
          <p:cNvPicPr preferRelativeResize="0"/>
          <p:nvPr/>
        </p:nvPicPr>
        <p:blipFill rotWithShape="1">
          <a:blip r:embed="rId2">
            <a:alphaModFix/>
          </a:blip>
          <a:srcRect b="36395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8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8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8"/>
          <p:cNvSpPr txBox="1">
            <a:spLocks noGrp="1"/>
          </p:cNvSpPr>
          <p:nvPr>
            <p:ph type="body" idx="1"/>
          </p:nvPr>
        </p:nvSpPr>
        <p:spPr>
          <a:xfrm>
            <a:off x="635000" y="1238250"/>
            <a:ext cx="439420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38"/>
          <p:cNvSpPr>
            <a:spLocks noGrp="1"/>
          </p:cNvSpPr>
          <p:nvPr>
            <p:ph type="pic" idx="2"/>
          </p:nvPr>
        </p:nvSpPr>
        <p:spPr>
          <a:xfrm>
            <a:off x="5414963" y="1238250"/>
            <a:ext cx="6142037" cy="483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 sz="2800" b="0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288473"/>
            <a:ext cx="10515600" cy="488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614680" y="6385560"/>
            <a:ext cx="2500660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9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1"/>
          <p:cNvSpPr txBox="1">
            <a:spLocks noGrp="1"/>
          </p:cNvSpPr>
          <p:nvPr>
            <p:ph type="subTitle" idx="1"/>
          </p:nvPr>
        </p:nvSpPr>
        <p:spPr>
          <a:xfrm>
            <a:off x="4914000" y="2331350"/>
            <a:ext cx="6453000" cy="30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pt-BR" sz="4700">
                <a:latin typeface="Arial"/>
                <a:ea typeface="Arial"/>
                <a:cs typeface="Arial"/>
                <a:sym typeface="Arial"/>
              </a:rPr>
              <a:t>Curso Básico e Intermediário para Planilhas Eletrônicas</a:t>
            </a:r>
            <a:endParaRPr sz="4900"/>
          </a:p>
        </p:txBody>
      </p:sp>
      <p:sp>
        <p:nvSpPr>
          <p:cNvPr id="115" name="Google Shape;115;p51"/>
          <p:cNvSpPr txBox="1">
            <a:spLocks noGrp="1"/>
          </p:cNvSpPr>
          <p:nvPr>
            <p:ph type="body" idx="2"/>
          </p:nvPr>
        </p:nvSpPr>
        <p:spPr>
          <a:xfrm>
            <a:off x="508001" y="1061403"/>
            <a:ext cx="3429818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8000"/>
              <a:buNone/>
            </a:pPr>
            <a:r>
              <a:rPr lang="pt-BR" sz="8000"/>
              <a:t>AULA04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>
            <a:spLocks noGrp="1"/>
          </p:cNvSpPr>
          <p:nvPr>
            <p:ph type="body" idx="1"/>
          </p:nvPr>
        </p:nvSpPr>
        <p:spPr>
          <a:xfrm>
            <a:off x="635225" y="1949076"/>
            <a:ext cx="10921500" cy="4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Century Gothic"/>
                <a:ea typeface="Century Gothic"/>
                <a:cs typeface="Century Gothic"/>
                <a:sym typeface="Century Gothic"/>
              </a:rPr>
              <a:t>Remover duplicadas;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Century Gothic"/>
                <a:ea typeface="Century Gothic"/>
                <a:cs typeface="Century Gothic"/>
                <a:sym typeface="Century Gothic"/>
              </a:rPr>
              <a:t>Validação de dados;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Century Gothic"/>
                <a:ea typeface="Century Gothic"/>
                <a:cs typeface="Century Gothic"/>
                <a:sym typeface="Century Gothic"/>
              </a:rPr>
              <a:t>Filtro avançado;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Century Gothic"/>
                <a:ea typeface="Century Gothic"/>
                <a:cs typeface="Century Gothic"/>
                <a:sym typeface="Century Gothic"/>
              </a:rPr>
              <a:t>MAIOR e MENOR;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Century Gothic"/>
                <a:ea typeface="Century Gothic"/>
                <a:cs typeface="Century Gothic"/>
                <a:sym typeface="Century Gothic"/>
              </a:rPr>
              <a:t>Fórmula PREVISÃO.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21" name="Google Shape;121;p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  <p:sp>
        <p:nvSpPr>
          <p:cNvPr id="122" name="Google Shape;122;p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CONTEÚDO DA AULA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831850" y="6350952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1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 txBox="1">
            <a:spLocks noGrp="1"/>
          </p:cNvSpPr>
          <p:nvPr>
            <p:ph type="body" idx="1"/>
          </p:nvPr>
        </p:nvSpPr>
        <p:spPr>
          <a:xfrm>
            <a:off x="92772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Formatação condicional: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 maior do que;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 menor do que;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Está entre;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 igual a;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Texto que contém;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Uma data que ocorre.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30" name="Google Shape;130;p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  <p:sp>
        <p:nvSpPr>
          <p:cNvPr id="131" name="Google Shape;131;p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CONTEÚDO DA AULA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831850" y="6350952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>
            <a:spLocks noGrp="1"/>
          </p:cNvSpPr>
          <p:nvPr>
            <p:ph type="body" idx="1"/>
          </p:nvPr>
        </p:nvSpPr>
        <p:spPr>
          <a:xfrm>
            <a:off x="92772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Formatação condicional:</a:t>
            </a:r>
            <a:endParaRPr/>
          </a:p>
          <a:p>
            <a:pPr marL="6858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Acima ou abaixo da média;</a:t>
            </a:r>
            <a:endParaRPr/>
          </a:p>
          <a:p>
            <a:pPr marL="6858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Barras de dados;</a:t>
            </a:r>
            <a:endParaRPr/>
          </a:p>
          <a:p>
            <a:pPr marL="6858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Escalas de cor;</a:t>
            </a:r>
            <a:endParaRPr/>
          </a:p>
          <a:p>
            <a:pPr marL="6858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Conjunto de ícones;</a:t>
            </a:r>
            <a:endParaRPr/>
          </a:p>
          <a:p>
            <a:pPr marL="6858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Nova regra;</a:t>
            </a:r>
            <a:endParaRPr/>
          </a:p>
          <a:p>
            <a:pPr marL="6858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Limpar regras.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39" name="Google Shape;139;p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  <p:sp>
        <p:nvSpPr>
          <p:cNvPr id="140" name="Google Shape;140;p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CONTEÚDO DA AULA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"/>
          <p:cNvSpPr txBox="1">
            <a:spLocks noGrp="1"/>
          </p:cNvSpPr>
          <p:nvPr>
            <p:ph type="body" idx="1"/>
          </p:nvPr>
        </p:nvSpPr>
        <p:spPr>
          <a:xfrm>
            <a:off x="92772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Algumas funções matemáticas e estatísticas:</a:t>
            </a:r>
            <a:endParaRPr/>
          </a:p>
          <a:p>
            <a:pPr marL="4572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CONT.SE;</a:t>
            </a:r>
            <a:endParaRPr/>
          </a:p>
          <a:p>
            <a:pPr marL="4572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CONT.SES;</a:t>
            </a:r>
            <a:endParaRPr/>
          </a:p>
          <a:p>
            <a:pPr marL="4572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SOMASE;</a:t>
            </a:r>
            <a:endParaRPr/>
          </a:p>
          <a:p>
            <a:pPr marL="4572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SOMASES;</a:t>
            </a:r>
            <a:endParaRPr/>
          </a:p>
          <a:p>
            <a:pPr marL="4572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MÉDIASE;</a:t>
            </a:r>
            <a:endParaRPr/>
          </a:p>
          <a:p>
            <a:pPr marL="457200" lvl="1" indent="-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MÉDIASES.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147" name="Google Shape;147;p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CONTEÚDO DA AULA</a:t>
            </a:r>
            <a:endParaRPr/>
          </a:p>
        </p:txBody>
      </p:sp>
      <p:sp>
        <p:nvSpPr>
          <p:cNvPr id="149" name="Google Shape;149;p5"/>
          <p:cNvSpPr txBox="1"/>
          <p:nvPr/>
        </p:nvSpPr>
        <p:spPr>
          <a:xfrm>
            <a:off x="831850" y="6350952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31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Century Gothic"/>
                <a:ea typeface="Century Gothic"/>
                <a:cs typeface="Century Gothic"/>
                <a:sym typeface="Century Gothic"/>
              </a:rPr>
              <a:t>FILTRO AVANÇADO</a:t>
            </a:r>
            <a:endParaRPr/>
          </a:p>
        </p:txBody>
      </p:sp>
      <p:sp>
        <p:nvSpPr>
          <p:cNvPr id="155" name="Google Shape;155;p6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4.1</a:t>
            </a:r>
            <a:endParaRPr/>
          </a:p>
        </p:txBody>
      </p:sp>
      <p:sp>
        <p:nvSpPr>
          <p:cNvPr id="156" name="Google Shape;156;p6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179133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planilha do Exemplo 4.1 contém os dados dos funcionários da empresa a qual você trabalha.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Crie listas suspensas sem duplicatas para unidade, cargo e área. Logo em seguida crie uma tabela com todos os funcionários que respeite a seleção feita nas listas suspensas. </a:t>
            </a:r>
            <a:endParaRPr/>
          </a:p>
          <a:p>
            <a:pPr marL="457200" lvl="0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endParaRPr/>
          </a:p>
        </p:txBody>
      </p:sp>
      <p:sp>
        <p:nvSpPr>
          <p:cNvPr id="162" name="Google Shape;162;p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7</a:t>
            </a:fld>
            <a:endParaRPr/>
          </a:p>
        </p:txBody>
      </p:sp>
      <p:sp>
        <p:nvSpPr>
          <p:cNvPr id="163" name="Google Shape;163;p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4.1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72136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FUNÇÕES BÁSICAS OPERACIONAIS</a:t>
            </a:r>
            <a:endParaRPr/>
          </a:p>
        </p:txBody>
      </p:sp>
      <p:sp>
        <p:nvSpPr>
          <p:cNvPr id="170" name="Google Shape;170;p8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8</a:t>
            </a:fld>
            <a:endParaRPr/>
          </a:p>
        </p:txBody>
      </p: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4.2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 txBox="1">
            <a:spLocks noGrp="1"/>
          </p:cNvSpPr>
          <p:nvPr>
            <p:ph type="body" idx="1"/>
          </p:nvPr>
        </p:nvSpPr>
        <p:spPr>
          <a:xfrm>
            <a:off x="831850" y="961295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professora Letícia leciona a disciplina de Cálculo I e elaborou uma planilha com as notas de seus alunos.</a:t>
            </a:r>
            <a:endParaRPr/>
          </a:p>
          <a:p>
            <a:pPr marL="1371600" lvl="2" indent="-4572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Os alunos que tiveram a média das notas 1 e 2 igual ou superior a 6,0 foram automaticamente aprovados, os restantes tiveram o direito de fazer a prova substitutiva – que substitui a menor nota que o(a) aluno(a) teve entre as notas N1 e N2.</a:t>
            </a:r>
            <a:endParaRPr/>
          </a:p>
        </p:txBody>
      </p:sp>
      <p:sp>
        <p:nvSpPr>
          <p:cNvPr id="178" name="Google Shape;178;p9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9</a:t>
            </a:fld>
            <a:endParaRPr/>
          </a:p>
        </p:txBody>
      </p:sp>
      <p:sp>
        <p:nvSpPr>
          <p:cNvPr id="179" name="Google Shape;179;p9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 txBox="1">
            <a:spLocks noGrp="1"/>
          </p:cNvSpPr>
          <p:nvPr>
            <p:ph type="body" idx="1"/>
          </p:nvPr>
        </p:nvSpPr>
        <p:spPr>
          <a:xfrm>
            <a:off x="838200" y="1261098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371600" lvl="2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nota final é a média entre Nota 1 e Nota 2 para os alunos que não fizeram a prova substitutiva.</a:t>
            </a:r>
            <a:endParaRPr/>
          </a:p>
          <a:p>
            <a:pPr marL="1371600" lvl="2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nota final é a média entre a prova substitutiva e a maior nota entre Nota 1 e Nota 2 para os alunos que fizeram a prova substitutiva.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Determine a “Nota final” e a “Situação final” de cada estudante sabendo que aqueles que tiverem média igual ou superior a 6,0 estão aprovados e os outros reprovados.</a:t>
            </a:r>
            <a:endParaRPr/>
          </a:p>
        </p:txBody>
      </p:sp>
      <p:sp>
        <p:nvSpPr>
          <p:cNvPr id="186" name="Google Shape;186;p1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  <p:sp>
        <p:nvSpPr>
          <p:cNvPr id="187" name="Google Shape;187;p1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"/>
          <p:cNvSpPr txBox="1">
            <a:spLocks noGrp="1"/>
          </p:cNvSpPr>
          <p:nvPr>
            <p:ph type="body" idx="1"/>
          </p:nvPr>
        </p:nvSpPr>
        <p:spPr>
          <a:xfrm>
            <a:off x="838200" y="1073627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14400" lvl="1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Utilize o recurso “Congelar painéis” para fixar a visualização do cabeçalho da tabela.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Organize os alunos por curso e em ordem alfabética ao mesmo tempo.</a:t>
            </a:r>
            <a:endParaRPr/>
          </a:p>
          <a:p>
            <a:pPr marL="9144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Complete a tabela auxiliar com a primeira, segunda e terceira maior nota da turma e a primeira, segunda e terceira menor nota da turma.</a:t>
            </a:r>
            <a:endParaRPr/>
          </a:p>
        </p:txBody>
      </p:sp>
      <p:sp>
        <p:nvSpPr>
          <p:cNvPr id="194" name="Google Shape;194;p11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11</a:t>
            </a:fld>
            <a:endParaRPr/>
          </a:p>
        </p:txBody>
      </p:sp>
      <p:sp>
        <p:nvSpPr>
          <p:cNvPr id="195" name="Google Shape;195;p11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4.2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"/>
          <p:cNvSpPr txBox="1">
            <a:spLocks noGrp="1"/>
          </p:cNvSpPr>
          <p:nvPr>
            <p:ph type="body" idx="1"/>
          </p:nvPr>
        </p:nvSpPr>
        <p:spPr>
          <a:xfrm>
            <a:off x="838200" y="1073627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028700" lvl="1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Conte quantos alunos foram aprovados na disciplina e quantos foram reprovados.</a:t>
            </a:r>
            <a:endParaRPr/>
          </a:p>
          <a:p>
            <a:pPr marL="1028700" lvl="1" indent="-571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Calcule a média das notas finais da turma, e indique qual foi a nota final máxima e mínima por meio da ferramenta “Auto Cálculo”.</a:t>
            </a:r>
            <a:endParaRPr/>
          </a:p>
        </p:txBody>
      </p:sp>
      <p:sp>
        <p:nvSpPr>
          <p:cNvPr id="202" name="Google Shape;202;p12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  <p:sp>
        <p:nvSpPr>
          <p:cNvPr id="203" name="Google Shape;203;p12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 txBox="1">
            <a:spLocks noGrp="1"/>
          </p:cNvSpPr>
          <p:nvPr>
            <p:ph type="body" idx="1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50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b="1">
                <a:latin typeface="Century Gothic"/>
                <a:ea typeface="Century Gothic"/>
                <a:cs typeface="Century Gothic"/>
                <a:sym typeface="Century Gothic"/>
              </a:rPr>
              <a:t>INTERPOLAÇÃO LINEAR </a:t>
            </a:r>
            <a:endParaRPr b="1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Century Gothic"/>
              <a:buChar char="•"/>
            </a:pPr>
            <a:r>
              <a:rPr lang="pt-BR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PREVISÃO</a:t>
            </a:r>
            <a:endParaRPr/>
          </a:p>
          <a:p>
            <a:pPr marL="4572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endParaRPr/>
          </a:p>
        </p:txBody>
      </p:sp>
      <p:sp>
        <p:nvSpPr>
          <p:cNvPr id="210" name="Google Shape;210;p13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4.3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</a:t>
            </a: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engenheiro Samuel Ribeiro precisa, de maneira prática,  interpolar  os dados de uma tabela a fim de calcular valores de pressão e temperatura não explicitados pela tabela. Qual a pressão da água em:</a:t>
            </a:r>
            <a:endParaRPr/>
          </a:p>
          <a:p>
            <a:pPr marL="1028700" lvl="1" indent="-571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8° C</a:t>
            </a:r>
            <a:endParaRPr/>
          </a:p>
          <a:p>
            <a:pPr marL="1028700" lvl="1" indent="-571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22° C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18" name="Google Shape;218;p1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  <p:sp>
        <p:nvSpPr>
          <p:cNvPr id="219" name="Google Shape;219;p1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226" name="Google Shape;226;p1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  <p:sp>
        <p:nvSpPr>
          <p:cNvPr id="227" name="Google Shape;227;p1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4.3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  <p:sp>
        <p:nvSpPr>
          <p:cNvPr id="234" name="Google Shape;234;p16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4.3</a:t>
            </a:r>
            <a:endParaRPr/>
          </a:p>
        </p:txBody>
      </p:sp>
      <p:sp>
        <p:nvSpPr>
          <p:cNvPr id="235" name="Google Shape;235;p16"/>
          <p:cNvSpPr txBox="1"/>
          <p:nvPr/>
        </p:nvSpPr>
        <p:spPr>
          <a:xfrm>
            <a:off x="831850" y="1601787"/>
            <a:ext cx="10655202" cy="525621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  <p:sp>
        <p:nvSpPr>
          <p:cNvPr id="242" name="Google Shape;242;p17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4.3</a:t>
            </a:r>
            <a:endParaRPr/>
          </a:p>
        </p:txBody>
      </p:sp>
      <p:sp>
        <p:nvSpPr>
          <p:cNvPr id="243" name="Google Shape;243;p17"/>
          <p:cNvSpPr txBox="1"/>
          <p:nvPr/>
        </p:nvSpPr>
        <p:spPr>
          <a:xfrm>
            <a:off x="317500" y="2073767"/>
            <a:ext cx="11874500" cy="710503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8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18</a:t>
            </a:fld>
            <a:endParaRPr/>
          </a:p>
        </p:txBody>
      </p:sp>
      <p:sp>
        <p:nvSpPr>
          <p:cNvPr id="250" name="Google Shape;250;p18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4.3</a:t>
            </a:r>
            <a:endParaRPr/>
          </a:p>
        </p:txBody>
      </p:sp>
      <p:pic>
        <p:nvPicPr>
          <p:cNvPr id="251" name="Google Shape;25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800" y="1482691"/>
            <a:ext cx="10312400" cy="436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"/>
          <p:cNvSpPr txBox="1">
            <a:spLocks noGrp="1"/>
          </p:cNvSpPr>
          <p:nvPr>
            <p:ph type="body" idx="1"/>
          </p:nvPr>
        </p:nvSpPr>
        <p:spPr>
          <a:xfrm>
            <a:off x="4939488" y="1460539"/>
            <a:ext cx="7519211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Century Gothic"/>
                <a:ea typeface="Century Gothic"/>
                <a:cs typeface="Century Gothic"/>
                <a:sym typeface="Century Gothic"/>
              </a:rPr>
              <a:t>FORMATAÇÃO CONDICIONAL</a:t>
            </a:r>
            <a:endParaRPr/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endParaRPr sz="3200"/>
          </a:p>
        </p:txBody>
      </p:sp>
      <p:sp>
        <p:nvSpPr>
          <p:cNvPr id="258" name="Google Shape;258;p19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19</a:t>
            </a:fld>
            <a:endParaRPr/>
          </a:p>
        </p:txBody>
      </p:sp>
      <p:sp>
        <p:nvSpPr>
          <p:cNvPr id="259" name="Google Shape;259;p19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4.4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0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professora Letícia precisa formatar a planilha de notas de forma que cores e formatos mudem de acordo com os dados registrados.</a:t>
            </a:r>
            <a:endParaRPr/>
          </a:p>
          <a:p>
            <a:pPr marL="1028700" lvl="1" indent="-571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Destaque a situação dos alunos aprovados.</a:t>
            </a:r>
            <a:endParaRPr/>
          </a:p>
          <a:p>
            <a:pPr marL="1028700" lvl="1" indent="-571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 coluna “Nota final” cada nota deve estar acompanhada de um de ícone: vermelho quando o valor for menor que 6,0; amarelo quando o valor for maior ou igual a 6,0 e menor que 7,0 e verde quando o valor for maior ou igual a 7,0.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endParaRPr/>
          </a:p>
        </p:txBody>
      </p:sp>
      <p:sp>
        <p:nvSpPr>
          <p:cNvPr id="266" name="Google Shape;266;p20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20</a:t>
            </a:fld>
            <a:endParaRPr/>
          </a:p>
        </p:txBody>
      </p:sp>
      <p:sp>
        <p:nvSpPr>
          <p:cNvPr id="267" name="Google Shape;267;p20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4.4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"/>
          <p:cNvSpPr txBox="1">
            <a:spLocks noGrp="1"/>
          </p:cNvSpPr>
          <p:nvPr>
            <p:ph type="body" idx="1"/>
          </p:nvPr>
        </p:nvSpPr>
        <p:spPr>
          <a:xfrm>
            <a:off x="525925" y="1630250"/>
            <a:ext cx="10482300" cy="38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457200" lvl="1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células com as notas finais também deverão ter uma escala de cor de acordo com os valores que elas contêm – quando próximos de 10,0 devem ter cores esverdeadas, quando próximos a 0 devem ter cores avermelhadas, valores intermediários terão cores amareladas.</a:t>
            </a:r>
            <a:b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/>
          </a:p>
          <a:p>
            <a:pPr marL="457200" lvl="1" indent="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células das notas 1 e 2 deverão conter barras de dados referentes aos valores que elas contêm.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endParaRPr/>
          </a:p>
        </p:txBody>
      </p:sp>
      <p:sp>
        <p:nvSpPr>
          <p:cNvPr id="274" name="Google Shape;274;p21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21</a:t>
            </a:fld>
            <a:endParaRPr/>
          </a:p>
        </p:txBody>
      </p:sp>
      <p:sp>
        <p:nvSpPr>
          <p:cNvPr id="275" name="Google Shape;275;p21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4.4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2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22</a:t>
            </a:fld>
            <a:endParaRPr/>
          </a:p>
        </p:txBody>
      </p:sp>
      <p:sp>
        <p:nvSpPr>
          <p:cNvPr id="282" name="Google Shape;282;p52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EXEMPLO 4.5</a:t>
            </a:r>
            <a:endParaRPr/>
          </a:p>
        </p:txBody>
      </p:sp>
      <p:sp>
        <p:nvSpPr>
          <p:cNvPr id="283" name="Google Shape;283;p52"/>
          <p:cNvSpPr txBox="1"/>
          <p:nvPr/>
        </p:nvSpPr>
        <p:spPr>
          <a:xfrm>
            <a:off x="5067300" y="1883876"/>
            <a:ext cx="64713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Char char="•"/>
            </a:pPr>
            <a:r>
              <a:rPr lang="pt-BR" sz="36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CONT.SE                      CONT.SES;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Char char="•"/>
            </a:pPr>
            <a:r>
              <a:rPr lang="pt-BR" sz="36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MÉDIASE                       MÉDIASES;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Char char="•"/>
            </a:pPr>
            <a:r>
              <a:rPr lang="pt-BR" sz="3600" b="0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SOMASE                    SOMASES</a:t>
            </a:r>
            <a:r>
              <a:rPr lang="pt-BR"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"/>
          <p:cNvSpPr txBox="1">
            <a:spLocks noGrp="1"/>
          </p:cNvSpPr>
          <p:nvPr>
            <p:ph type="body" idx="1"/>
          </p:nvPr>
        </p:nvSpPr>
        <p:spPr>
          <a:xfrm>
            <a:off x="438600" y="1558725"/>
            <a:ext cx="11314800" cy="42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auto escola AUTOnomia fez um controle sobre o desempenho dos seus alunos que fizeram a prova prática do DETRAN em abril de 2020.</a:t>
            </a:r>
            <a:endParaRPr/>
          </a:p>
          <a:p>
            <a:pPr marL="1028700" lvl="1" indent="-554355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Calcule o total de pontos perdidos por cada aluno na prova.</a:t>
            </a:r>
            <a:endParaRPr/>
          </a:p>
          <a:p>
            <a:pPr marL="1028700" lvl="1" indent="-554355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 ser aprovado(a), o(a) aluno(a) não pode perder mais do que 3 pontos somando-se os pontos perdidos nas duas partes da prova (baliza e percurso). Determine a situação dos alunos de acordo com suas pontuações em cada uma das partes da prova.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endParaRPr/>
          </a:p>
        </p:txBody>
      </p:sp>
      <p:sp>
        <p:nvSpPr>
          <p:cNvPr id="289" name="Google Shape;289;p2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23</a:t>
            </a:fld>
            <a:endParaRPr/>
          </a:p>
        </p:txBody>
      </p:sp>
      <p:sp>
        <p:nvSpPr>
          <p:cNvPr id="290" name="Google Shape;290;p2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4.5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028700" lvl="1" indent="-571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Char char="•"/>
            </a:pPr>
            <a:r>
              <a:rPr lang="pt-BR" sz="3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Obtenha a quantidade de alunos de cada instrutor que fizeram a prova.</a:t>
            </a:r>
            <a:endParaRPr/>
          </a:p>
          <a:p>
            <a:pPr marL="1028700" lvl="1" indent="-5715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Char char="•"/>
            </a:pPr>
            <a:r>
              <a:rPr lang="pt-BR" sz="3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Obtenha a quantidade de alunos de cada instrutor que foram aprovados.</a:t>
            </a:r>
            <a:endParaRPr/>
          </a:p>
          <a:p>
            <a:pPr marL="1028700" lvl="1" indent="-5715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Char char="•"/>
            </a:pPr>
            <a:r>
              <a:rPr lang="pt-BR" sz="3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Obtenha a quantidade total de pontos perdidos pelos alunos de cada instrutor.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296" name="Google Shape;296;p2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24</a:t>
            </a:fld>
            <a:endParaRPr/>
          </a:p>
        </p:txBody>
      </p:sp>
      <p:sp>
        <p:nvSpPr>
          <p:cNvPr id="297" name="Google Shape;297;p2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4.5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5"/>
          <p:cNvSpPr txBox="1">
            <a:spLocks noGrp="1"/>
          </p:cNvSpPr>
          <p:nvPr>
            <p:ph type="body" idx="1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028700" lvl="1" indent="-571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Char char="•"/>
            </a:pPr>
            <a:r>
              <a:rPr lang="pt-BR" sz="3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Obtenha a quantidade total de pontos perdidos pelos alunos aprovados de cada instrutor.</a:t>
            </a:r>
            <a:endParaRPr/>
          </a:p>
          <a:p>
            <a:pPr marL="1028700" lvl="1" indent="-5715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Char char="•"/>
            </a:pPr>
            <a:r>
              <a:rPr lang="pt-BR" sz="3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Obtenha a média de pontos perdidos pelos alunos de cada instrutor.</a:t>
            </a:r>
            <a:endParaRPr/>
          </a:p>
          <a:p>
            <a:pPr marL="1028700" lvl="1" indent="-5715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Char char="•"/>
            </a:pPr>
            <a:r>
              <a:rPr lang="pt-BR" sz="3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Obtenha a média de pontos perdidos pelos alunos aprovados de cada instrutor.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endParaRPr/>
          </a:p>
        </p:txBody>
      </p:sp>
      <p:sp>
        <p:nvSpPr>
          <p:cNvPr id="303" name="Google Shape;303;p2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25</a:t>
            </a:fld>
            <a:endParaRPr/>
          </a:p>
        </p:txBody>
      </p:sp>
      <p:sp>
        <p:nvSpPr>
          <p:cNvPr id="304" name="Google Shape;304;p2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EXEMPLO 4.5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2"/>
          <p:cNvSpPr txBox="1">
            <a:spLocks noGrp="1"/>
          </p:cNvSpPr>
          <p:nvPr>
            <p:ph type="sldNum" idx="12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26</a:t>
            </a:fld>
            <a:endParaRPr/>
          </a:p>
        </p:txBody>
      </p:sp>
      <p:sp>
        <p:nvSpPr>
          <p:cNvPr id="311" name="Google Shape;311;p22"/>
          <p:cNvSpPr txBox="1">
            <a:spLocks noGrp="1"/>
          </p:cNvSpPr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/>
              <a:t>Problema 4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3"/>
          <p:cNvSpPr txBox="1">
            <a:spLocks noGrp="1"/>
          </p:cNvSpPr>
          <p:nvPr>
            <p:ph type="body" idx="1"/>
          </p:nvPr>
        </p:nvSpPr>
        <p:spPr>
          <a:xfrm>
            <a:off x="1092925" y="1280161"/>
            <a:ext cx="11734800" cy="3474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70000" lnSpcReduction="20000"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loja de roupas PET SUIT oferece um cartão da loja para seus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clientes parcelarem suas compras em até 10x sem juros. Para realizar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cartão, o cliente passa por uma análise, onde o seu SERASA SCORE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(pontuação que vai de 0 a 1.000 que indica quais as chances de um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determinado perfil pagar as contas corretamente nos próximos 12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meses) define, dentro das condições descritas na tabela abaixo, se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ele irá conseguir fazer o cartão ou não e quanto de limite em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3173"/>
              <a:buNone/>
            </a:pPr>
            <a:r>
              <a:rPr lang="pt-BR" sz="3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compras ele terá disponível.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42856"/>
              <a:buNone/>
            </a:pPr>
            <a:endParaRPr/>
          </a:p>
        </p:txBody>
      </p:sp>
      <p:sp>
        <p:nvSpPr>
          <p:cNvPr id="317" name="Google Shape;317;p53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27</a:t>
            </a:fld>
            <a:endParaRPr/>
          </a:p>
        </p:txBody>
      </p:sp>
      <p:sp>
        <p:nvSpPr>
          <p:cNvPr id="318" name="Google Shape;318;p53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PROBLEMA 4</a:t>
            </a:r>
            <a:endParaRPr/>
          </a:p>
        </p:txBody>
      </p:sp>
      <p:pic>
        <p:nvPicPr>
          <p:cNvPr id="319" name="Google Shape;319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1824" y="4858635"/>
            <a:ext cx="4553585" cy="990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4"/>
          <p:cNvSpPr txBox="1">
            <a:spLocks noGrp="1"/>
          </p:cNvSpPr>
          <p:nvPr>
            <p:ph type="body" idx="1"/>
          </p:nvPr>
        </p:nvSpPr>
        <p:spPr>
          <a:xfrm>
            <a:off x="910046" y="997903"/>
            <a:ext cx="12675325" cy="5070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 dar início a distribuição de cartões, a Loja PET SUIT fez um levantamento dos clientes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interessados no cartão e de seus respectivos SCORES e colocou os dados em uma planilha.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Você foi contrato para fazer essa seleção de clientes. Diante disso,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• Defina a situação de cada cliente como Aprovado(a) ou Não Aprovado(a) para obter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cartão e mostre qual o limite que terá disponível;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• Faça uma formatação condicional com os seguintes parâmetros: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-Clientes APROVADOS: Preenchimento da célula que contém a situação VERDE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-Clientes NÃO APROVADOS: Preenchimento da célula que contém a situação VERMELHO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Na coluna “LIMITE DISPONÍVEL” cada valor de limite disponível deve estar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acompanhado de um de ícone: vermelho quando não possuir limite; amarelo quando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limite for de 500,00 R$ e verde quando o limite for de 1.000,00 R$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• Crie uma tabela que mostre: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Qual o maior e menor valor de SCORE;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média do SCORE dos clientes que frequentam a loja;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Quantos clientes foram aprovados e quantos não foram aprovados;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Quantos clientes irão possuir o limite igual a 500,00 R$ e quantos irão possuir o limite de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 sz="13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compras igual a 1.000,00 R$</a:t>
            </a:r>
            <a:endParaRPr sz="13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54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28</a:t>
            </a:fld>
            <a:endParaRPr/>
          </a:p>
        </p:txBody>
      </p:sp>
      <p:sp>
        <p:nvSpPr>
          <p:cNvPr id="326" name="Google Shape;326;p54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/>
              <a:t>PROBLEMA 4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5"/>
          <p:cNvSpPr txBox="1">
            <a:spLocks noGrp="1"/>
          </p:cNvSpPr>
          <p:nvPr>
            <p:ph type="body" idx="1"/>
          </p:nvPr>
        </p:nvSpPr>
        <p:spPr>
          <a:xfrm>
            <a:off x="828675" y="1563620"/>
            <a:ext cx="10515600" cy="36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endParaRPr sz="3200"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Responda ao feedback acessando o link: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 b="1">
                <a:solidFill>
                  <a:srgbClr val="000E2A"/>
                </a:solidFill>
              </a:rPr>
              <a:t>          </a:t>
            </a:r>
            <a:r>
              <a:rPr lang="pt-BR" sz="3000">
                <a:solidFill>
                  <a:srgbClr val="000000"/>
                </a:solidFill>
              </a:rPr>
              <a:t>https://forms.gle/CLbmofDBtRBYcuuw5</a:t>
            </a:r>
            <a:endParaRPr sz="3600"/>
          </a:p>
        </p:txBody>
      </p:sp>
      <p:sp>
        <p:nvSpPr>
          <p:cNvPr id="332" name="Google Shape;332;p55"/>
          <p:cNvSpPr txBox="1">
            <a:spLocks noGrp="1"/>
          </p:cNvSpPr>
          <p:nvPr>
            <p:ph type="sldNum" idx="12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29</a:t>
            </a:fld>
            <a:endParaRPr/>
          </a:p>
        </p:txBody>
      </p:sp>
      <p:sp>
        <p:nvSpPr>
          <p:cNvPr id="333" name="Google Shape;333;p55"/>
          <p:cNvSpPr txBox="1">
            <a:spLocks noGrp="1"/>
          </p:cNvSpPr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CURSO BÁSICO PARA PLANILHAS ELETRÔNICAS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6"/>
          <p:cNvSpPr txBox="1">
            <a:spLocks noGrp="1"/>
          </p:cNvSpPr>
          <p:nvPr>
            <p:ph type="body" idx="2"/>
          </p:nvPr>
        </p:nvSpPr>
        <p:spPr>
          <a:xfrm>
            <a:off x="6042991" y="4998721"/>
            <a:ext cx="3614089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/>
              <a:t>Curso Básico e Intermediário para Planilhas Eletrônicas</a:t>
            </a:r>
            <a:endParaRPr/>
          </a:p>
        </p:txBody>
      </p:sp>
      <p:sp>
        <p:nvSpPr>
          <p:cNvPr id="339" name="Google Shape;339;p56"/>
          <p:cNvSpPr txBox="1">
            <a:spLocks noGrp="1"/>
          </p:cNvSpPr>
          <p:nvPr>
            <p:ph type="sldNum" idx="4294967295"/>
          </p:nvPr>
        </p:nvSpPr>
        <p:spPr>
          <a:xfrm>
            <a:off x="11557000" y="6384925"/>
            <a:ext cx="635000" cy="395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30</a:t>
            </a:fld>
            <a:endParaRPr/>
          </a:p>
        </p:txBody>
      </p:sp>
      <p:sp>
        <p:nvSpPr>
          <p:cNvPr id="340" name="Google Shape;340;p56"/>
          <p:cNvSpPr/>
          <p:nvPr/>
        </p:nvSpPr>
        <p:spPr>
          <a:xfrm>
            <a:off x="7850035" y="1193799"/>
            <a:ext cx="868296" cy="1565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56"/>
          <p:cNvSpPr/>
          <p:nvPr/>
        </p:nvSpPr>
        <p:spPr>
          <a:xfrm>
            <a:off x="7768113" y="1355144"/>
            <a:ext cx="914413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pt-BR" sz="800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6"/>
          <p:cNvSpPr txBox="1">
            <a:spLocks noGrp="1"/>
          </p:cNvSpPr>
          <p:nvPr>
            <p:ph type="body" idx="1"/>
          </p:nvPr>
        </p:nvSpPr>
        <p:spPr>
          <a:xfrm>
            <a:off x="253492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 dirty="0"/>
              <a:t>Lucas </a:t>
            </a:r>
            <a:r>
              <a:rPr lang="pt-BR" dirty="0" err="1"/>
              <a:t>Takeo</a:t>
            </a:r>
            <a:r>
              <a:rPr lang="pt-BR" dirty="0"/>
              <a:t> Yamasaki de Carvalho</a:t>
            </a:r>
            <a:endParaRPr dirty="0"/>
          </a:p>
        </p:txBody>
      </p:sp>
      <p:sp>
        <p:nvSpPr>
          <p:cNvPr id="2" name="Google Shape;283;p19">
            <a:extLst>
              <a:ext uri="{FF2B5EF4-FFF2-40B4-BE49-F238E27FC236}">
                <a16:creationId xmlns:a16="http://schemas.microsoft.com/office/drawing/2014/main" id="{7ED6147A-C9EB-2374-7894-6703A7D64F8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4851400" y="6197600"/>
            <a:ext cx="2636078" cy="48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 b="0" dirty="0"/>
              <a:t>08/09/2026</a:t>
            </a:r>
            <a:endParaRPr b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o Padrão PET">
  <a:themeElements>
    <a:clrScheme name="PET">
      <a:dk1>
        <a:srgbClr val="860000"/>
      </a:dk1>
      <a:lt1>
        <a:srgbClr val="FFFFFF"/>
      </a:lt1>
      <a:dk2>
        <a:srgbClr val="000E2A"/>
      </a:dk2>
      <a:lt2>
        <a:srgbClr val="FFFFFF"/>
      </a:lt2>
      <a:accent1>
        <a:srgbClr val="000E2A"/>
      </a:accent1>
      <a:accent2>
        <a:srgbClr val="860000"/>
      </a:accent2>
      <a:accent3>
        <a:srgbClr val="03253B"/>
      </a:accent3>
      <a:accent4>
        <a:srgbClr val="290A04"/>
      </a:accent4>
      <a:accent5>
        <a:srgbClr val="00487E"/>
      </a:accent5>
      <a:accent6>
        <a:srgbClr val="920000"/>
      </a:accent6>
      <a:hlink>
        <a:srgbClr val="0070C0"/>
      </a:hlink>
      <a:folHlink>
        <a:srgbClr val="CC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1242</Words>
  <Application>Microsoft Office PowerPoint</Application>
  <PresentationFormat>Widescreen</PresentationFormat>
  <Paragraphs>178</Paragraphs>
  <Slides>30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6" baseType="lpstr">
      <vt:lpstr>Arial Black</vt:lpstr>
      <vt:lpstr>Montserrat</vt:lpstr>
      <vt:lpstr>Arial</vt:lpstr>
      <vt:lpstr>Century Gothic</vt:lpstr>
      <vt:lpstr>Calibri</vt:lpstr>
      <vt:lpstr>Novo Padrão PET</vt:lpstr>
      <vt:lpstr>Apresentação do PowerPoint</vt:lpstr>
      <vt:lpstr>CONTEÚDO DA AULA</vt:lpstr>
      <vt:lpstr>CONTEÚDO DA AULA</vt:lpstr>
      <vt:lpstr>CONTEÚDO DA AULA</vt:lpstr>
      <vt:lpstr>CONTEÚDO DA AULA</vt:lpstr>
      <vt:lpstr>EXEMPLO 4.1</vt:lpstr>
      <vt:lpstr>EXEMPLO 4.1</vt:lpstr>
      <vt:lpstr>EXEMPLO 4.2</vt:lpstr>
      <vt:lpstr>EXEMPLO 4.2</vt:lpstr>
      <vt:lpstr>EXEMPLO 4.2</vt:lpstr>
      <vt:lpstr>EXEMPLO 4.2</vt:lpstr>
      <vt:lpstr>EXEMPLO 4.2</vt:lpstr>
      <vt:lpstr>EXEMPLO 4.3</vt:lpstr>
      <vt:lpstr>EXEMPLO 4.3</vt:lpstr>
      <vt:lpstr>EXEMPLO 4.3</vt:lpstr>
      <vt:lpstr>EXEMPLO 4.3</vt:lpstr>
      <vt:lpstr>EXEMPLO 4.3</vt:lpstr>
      <vt:lpstr>EXEMPLO 4.3</vt:lpstr>
      <vt:lpstr>EXEMPLO 4.4</vt:lpstr>
      <vt:lpstr>EXEMPLO 4.4</vt:lpstr>
      <vt:lpstr>EXEMPLO 4.4</vt:lpstr>
      <vt:lpstr>EXEMPLO 4.5</vt:lpstr>
      <vt:lpstr>EXEMPLO 4.5</vt:lpstr>
      <vt:lpstr>EXEMPLO 4.5</vt:lpstr>
      <vt:lpstr>EXEMPLO 4.5</vt:lpstr>
      <vt:lpstr>Problema 4</vt:lpstr>
      <vt:lpstr>PROBLEMA 4</vt:lpstr>
      <vt:lpstr>PROBLEMA 4</vt:lpstr>
      <vt:lpstr>CURSO BÁSICO PARA PLANILHAS ELETRÔNICAS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Ricardo</dc:creator>
  <cp:lastModifiedBy>Usuario</cp:lastModifiedBy>
  <cp:revision>2</cp:revision>
  <dcterms:created xsi:type="dcterms:W3CDTF">2020-06-28T23:26:51Z</dcterms:created>
  <dcterms:modified xsi:type="dcterms:W3CDTF">2026-08-18T02:46:22Z</dcterms:modified>
</cp:coreProperties>
</file>