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embeddedFontLst>
    <p:embeddedFont>
      <p:font typeface="Arial Black" panose="020B0A04020102020204" pitchFamily="34" charset="0"/>
      <p:regular r:id="rId37"/>
      <p:bold r:id="rId38"/>
    </p:embeddedFont>
    <p:embeddedFont>
      <p:font typeface="Montserrat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glfJP2VVWA+yYn1uDwOQlIwG74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/>
              <a:t>Obter quantidade de alunos aprovados, reprovados e de substitutiva com a função CONT.SE()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/>
              <a:t>Selecionar B2:D7, mostrar gráfico de barras agrupadas, empilhadas, empilhadas 100% e gráficos 3d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/>
              <a:t>Selecionar B2:D7, mostrar gráfico de barras agrupadas, empilhadas, empilhadas 100% e gráficos 3d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A1:B13 Gráfico de linhas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C1:D13 Gráfico de colunas 100% empilhadas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A1:B13 Gráfico de linhas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C1:D13 Gráfico de colunas 100% empilhadas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0" name="Google Shape;190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/>
              <a:t>Inserir gráfico de radar a partir dos dados de C4:H9.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/>
              <a:t>Inserir gráfico de radar a partir dos dados de C4:H9.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Adicionar gráfico de dispersão com dados de B2:C18.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Clicar com botão direito em um dos pontos, adicionar linha de tendência, rolar painel a direita, exibir equação no gráfico e R².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 </a:t>
            </a:r>
            <a:r>
              <a:rPr lang="pt-BR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coeficiente de determinação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também chamado de </a:t>
            </a:r>
            <a:r>
              <a:rPr lang="pt-BR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R²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é uma medida de ajustamento de um modelo </a:t>
            </a:r>
            <a:r>
              <a:rPr lang="pt-BR" sz="1200" b="1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(equação exibida no gráfico) 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estatístico linear generalizado, como a </a:t>
            </a:r>
            <a:r>
              <a:rPr lang="pt-BR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regressão linear,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em relação aos valores observados. O R² varia entre 0 e 1, indicando, em percentagem, o quanto o modelo consegue explicar os valores observados. Quanto maior o R², mais explicativo é o modelo, melhor ele se ajusta à amostra.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exemplo, se o R² de um modelo é 0,8234, isto significa que 82,34% da variável dependente consegue ser explicada pelos regressores presentes no modelo.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Adicionar gráfico de dispersão com dados de B2:C18.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Clicar com botão direito em um dos pontos, adicionar linha de tendência, rolar painel a direita, exibir equação no gráfico e R².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 </a:t>
            </a:r>
            <a:r>
              <a:rPr lang="pt-BR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coeficiente de determinação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também chamado de </a:t>
            </a:r>
            <a:r>
              <a:rPr lang="pt-BR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R²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é uma medida de ajustamento de um modelo </a:t>
            </a:r>
            <a:r>
              <a:rPr lang="pt-BR" sz="1200" b="1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(equação exibida no gráfico) 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estatístico linear generalizado, como a </a:t>
            </a:r>
            <a:r>
              <a:rPr lang="pt-BR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regressão linear,</a:t>
            </a: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em relação aos valores observados. O R² varia entre 0 e 1, indicando, em percentagem, o quanto o modelo consegue explicar os valores observados. Quanto maior o R², mais explicativo é o modelo, melhor ele se ajusta à amostra.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 exemplo, se o R² de um modelo é 0,8234, isto significa que 82,34% da variável dependente consegue ser explicada pelos regressores presentes no modelo.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pt-BR"/>
              <a:t>Selecionar de B5:D20, inserir Gráficos Recomendados, Todos os Gráficos, Combinação, Linha com marcadores (nas duas séries), selecionar Eixo Secundários.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Selecionar B2:M14, inserir minigráfico de linha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Intervalo de locais $N$2:$N$14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Clicar em um dos minigráficos, menu Design, Pontos altos cor do marcador Verde escuro, Pontos negativos vermelho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3" name="Google Shape;27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Selecionar B2:M14, inserir minigráfico de linha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Intervalo de locais $N$2:$N$14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Clicar em um dos minigráficos, menu Design, Pontos altos cor do marcador Verde escuro, Pontos negativos vermelho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Selecionar B2:M14, inserir minigráfico de linha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Intervalo de locais $N$2:$N$14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Clicar em um dos minigráficos, menu Design, Pontos altos cor do marcador Verde escuro, Pontos negativos vermelho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4" name="Google Shape;32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2e2d86e654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g22e2d86e654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8" name="Google Shape;33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Principal">
  <p:cSld name="Capa Princip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1"/>
          <p:cNvSpPr txBox="1">
            <a:spLocks noGrp="1"/>
          </p:cNvSpPr>
          <p:nvPr>
            <p:ph type="ctrTitle"/>
          </p:nvPr>
        </p:nvSpPr>
        <p:spPr>
          <a:xfrm>
            <a:off x="5080000" y="2842418"/>
            <a:ext cx="5588000" cy="117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6000"/>
              <a:buFont typeface="Arial Black"/>
              <a:buNone/>
              <a:defRPr sz="6000">
                <a:solidFill>
                  <a:srgbClr val="8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subTitle" idx="1"/>
          </p:nvPr>
        </p:nvSpPr>
        <p:spPr>
          <a:xfrm>
            <a:off x="5080000" y="4812529"/>
            <a:ext cx="558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None/>
              <a:defRPr sz="3000"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">
  <p:cSld name="Título e Text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2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2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  <a:defRPr sz="26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000"/>
              <a:buNone/>
              <a:defRPr sz="2000">
                <a:solidFill>
                  <a:srgbClr val="AE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800"/>
              <a:buNone/>
              <a:defRPr sz="1800">
                <a:solidFill>
                  <a:srgbClr val="AE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2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2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2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2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dt" idx="10"/>
          </p:nvPr>
        </p:nvSpPr>
        <p:spPr>
          <a:xfrm>
            <a:off x="921004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 b="1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inal">
  <p:cSld name="Slide Fin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5"/>
          <p:cNvSpPr txBox="1">
            <a:spLocks noGrp="1"/>
          </p:cNvSpPr>
          <p:nvPr>
            <p:ph type="dt" idx="10"/>
          </p:nvPr>
        </p:nvSpPr>
        <p:spPr>
          <a:xfrm>
            <a:off x="4851400" y="6197600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body" idx="1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body" idx="2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6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6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6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6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36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6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6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6"/>
          <p:cNvSpPr txBox="1">
            <a:spLocks noGrp="1"/>
          </p:cNvSpPr>
          <p:nvPr>
            <p:ph type="body" idx="1"/>
          </p:nvPr>
        </p:nvSpPr>
        <p:spPr>
          <a:xfrm>
            <a:off x="838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body" idx="2"/>
          </p:nvPr>
        </p:nvSpPr>
        <p:spPr>
          <a:xfrm>
            <a:off x="6172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 de Conteúdos">
  <p:cSld name="Comparação de Conteúdo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7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7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7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7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37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7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7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7"/>
          <p:cNvSpPr txBox="1">
            <a:spLocks noGrp="1"/>
          </p:cNvSpPr>
          <p:nvPr>
            <p:ph type="body" idx="1"/>
          </p:nvPr>
        </p:nvSpPr>
        <p:spPr>
          <a:xfrm>
            <a:off x="839788" y="11582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body" idx="2"/>
          </p:nvPr>
        </p:nvSpPr>
        <p:spPr>
          <a:xfrm>
            <a:off x="839788" y="2148840"/>
            <a:ext cx="5157787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body" idx="3"/>
          </p:nvPr>
        </p:nvSpPr>
        <p:spPr>
          <a:xfrm>
            <a:off x="6172200" y="11582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body" idx="4"/>
          </p:nvPr>
        </p:nvSpPr>
        <p:spPr>
          <a:xfrm>
            <a:off x="6172200" y="2148840"/>
            <a:ext cx="5183188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>
  <p:cSld name="Somente Título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8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8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8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8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38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8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8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Texto">
  <p:cSld name="Duas Partes de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9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9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9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9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39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9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9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9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0792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body" idx="2"/>
          </p:nvPr>
        </p:nvSpPr>
        <p:spPr>
          <a:xfrm>
            <a:off x="5039360" y="1238250"/>
            <a:ext cx="65176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Imagem">
  <p:cSld name="Texto e Imagem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0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0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0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96" name="Google Shape;96;p4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0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0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40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0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0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0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3942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40"/>
          <p:cNvSpPr>
            <a:spLocks noGrp="1"/>
          </p:cNvSpPr>
          <p:nvPr>
            <p:ph type="pic" idx="2"/>
          </p:nvPr>
        </p:nvSpPr>
        <p:spPr>
          <a:xfrm>
            <a:off x="5414963" y="1238250"/>
            <a:ext cx="6142037" cy="483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 sz="2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288473"/>
            <a:ext cx="10515600" cy="488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614680" y="6385560"/>
            <a:ext cx="2500660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>
            <a:spLocks noGrp="1"/>
          </p:cNvSpPr>
          <p:nvPr>
            <p:ph type="subTitle" idx="1"/>
          </p:nvPr>
        </p:nvSpPr>
        <p:spPr>
          <a:xfrm>
            <a:off x="4914000" y="2331350"/>
            <a:ext cx="6453000" cy="30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pt-BR" sz="4700">
                <a:latin typeface="Arial"/>
                <a:ea typeface="Arial"/>
                <a:cs typeface="Arial"/>
                <a:sym typeface="Arial"/>
              </a:rPr>
              <a:t>Curso Básico e Intermediário para Planilhas Eletrônicas</a:t>
            </a:r>
            <a:endParaRPr sz="4900"/>
          </a:p>
        </p:txBody>
      </p:sp>
      <p:sp>
        <p:nvSpPr>
          <p:cNvPr id="109" name="Google Shape;109;p1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429818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8000"/>
              <a:buNone/>
            </a:pPr>
            <a:r>
              <a:rPr lang="pt-BR" sz="8000"/>
              <a:t>AULA05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"/>
          <p:cNvSpPr txBox="1">
            <a:spLocks noGrp="1"/>
          </p:cNvSpPr>
          <p:nvPr>
            <p:ph type="body" idx="1"/>
          </p:nvPr>
        </p:nvSpPr>
        <p:spPr>
          <a:xfrm>
            <a:off x="838199" y="1052371"/>
            <a:ext cx="10520363" cy="521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pizza;</a:t>
            </a:r>
            <a:endParaRPr sz="3230"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colunas;</a:t>
            </a:r>
            <a:endParaRPr sz="3230"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linhas;</a:t>
            </a:r>
            <a:endParaRPr sz="3230"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barras;</a:t>
            </a:r>
            <a:endParaRPr sz="3230"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tipo radar;</a:t>
            </a:r>
            <a:endParaRPr sz="3559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dispersão;</a:t>
            </a:r>
            <a:endParaRPr sz="3230"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Eixo secundário;</a:t>
            </a:r>
            <a:endParaRPr sz="3230"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Minigráficos;</a:t>
            </a:r>
            <a:endParaRPr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Velocímetro;</a:t>
            </a:r>
            <a:endParaRPr/>
          </a:p>
          <a:p>
            <a:pPr marL="45720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560"/>
              <a:buFont typeface="Arial"/>
              <a:buChar char="•"/>
            </a:pPr>
            <a:r>
              <a:rPr lang="pt-BR" sz="3559">
                <a:solidFill>
                  <a:schemeClr val="accent1"/>
                </a:solidFill>
              </a:rPr>
              <a:t>Gráfico de Mapa.</a:t>
            </a:r>
            <a:endParaRPr sz="323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1760"/>
              <a:buNone/>
            </a:pPr>
            <a:endParaRPr sz="3559"/>
          </a:p>
        </p:txBody>
      </p:sp>
      <p:sp>
        <p:nvSpPr>
          <p:cNvPr id="115" name="Google Shape;115;p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  <p:sp>
        <p:nvSpPr>
          <p:cNvPr id="116" name="Google Shape;116;p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Função Conte.se()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Gráfico de pizza</a:t>
            </a:r>
            <a:endParaRPr/>
          </a:p>
        </p:txBody>
      </p:sp>
      <p:sp>
        <p:nvSpPr>
          <p:cNvPr id="122" name="Google Shape;122;p3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5.1</a:t>
            </a:r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Uma turma de Economia de 30 alunos foi avaliada a partir de 4 provas no semestre (P1, P2, P3 e P4). 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A média final é a média entre as notas 1 e 2. O aluno é aprovado se sua média é maior ou igual a 6,0. Necessita fazer a prova substitutiva se sua média é menor que 6,0 e maior ou igual a 4,0 e é reprovado se a nota for menor que 4,0.</a:t>
            </a:r>
            <a:endParaRPr/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30" name="Google Shape;130;p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>
            <a:spLocks noGrp="1"/>
          </p:cNvSpPr>
          <p:nvPr>
            <p:ph type="body" idx="1"/>
          </p:nvPr>
        </p:nvSpPr>
        <p:spPr>
          <a:xfrm>
            <a:off x="364922" y="993775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Programe a planilha de forma que a situação de cada aluno seja indicada de acordo com a sua nota;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Obtenha a quantidade de alunos aprovados, reprovados e que farão a prova substitutiva;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Faça um </a:t>
            </a:r>
            <a:r>
              <a:rPr lang="pt-BR" sz="3200" b="1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gráfico de pizza</a:t>
            </a: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 que mostre as quantidades de alunos aprovados, reprovados e que farão a prova substitutiva.</a:t>
            </a:r>
            <a:endParaRPr/>
          </a:p>
          <a:p>
            <a:pPr marL="457200" lvl="0" indent="-292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endParaRPr/>
          </a:p>
        </p:txBody>
      </p:sp>
      <p:sp>
        <p:nvSpPr>
          <p:cNvPr id="138" name="Google Shape;138;p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139" name="Google Shape;139;p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1"/>
          <p:cNvSpPr txBox="1">
            <a:spLocks noGrp="1"/>
          </p:cNvSpPr>
          <p:nvPr>
            <p:ph type="body" idx="1"/>
          </p:nvPr>
        </p:nvSpPr>
        <p:spPr>
          <a:xfrm>
            <a:off x="431597" y="1292224"/>
            <a:ext cx="11760403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</a:rPr>
              <a:t>Quando utilizar o Gráfico de pizza ?</a:t>
            </a:r>
            <a:endParaRPr/>
          </a:p>
          <a:p>
            <a:pPr marL="457200" lvl="1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200">
              <a:solidFill>
                <a:srgbClr val="000E2A"/>
              </a:solidFill>
            </a:endParaRPr>
          </a:p>
          <a:p>
            <a:pPr marL="1371600" lvl="2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Poucas categorias, máximo 5 ou 6</a:t>
            </a:r>
            <a:endParaRPr/>
          </a:p>
          <a:p>
            <a:pPr marL="914400" lvl="2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000">
              <a:solidFill>
                <a:srgbClr val="000E2A"/>
              </a:solidFill>
            </a:endParaRPr>
          </a:p>
          <a:p>
            <a:pPr marL="1371600" lvl="2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Proporção de cada categoria em relação ao todo</a:t>
            </a:r>
            <a:endParaRPr/>
          </a:p>
          <a:p>
            <a:pPr marL="914400" lvl="2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000">
              <a:solidFill>
                <a:srgbClr val="000E2A"/>
              </a:solidFill>
            </a:endParaRPr>
          </a:p>
          <a:p>
            <a:pPr marL="1371600" lvl="2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Visualização rápida e intuitiva</a:t>
            </a:r>
            <a:endParaRPr/>
          </a:p>
          <a:p>
            <a:pPr marL="457200" lvl="1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>
                <a:solidFill>
                  <a:srgbClr val="000E2A"/>
                </a:solidFill>
              </a:rPr>
              <a:t>	</a:t>
            </a:r>
            <a:endParaRPr/>
          </a:p>
          <a:p>
            <a:pPr marL="457200" lvl="1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>
                <a:solidFill>
                  <a:srgbClr val="000E2A"/>
                </a:solidFill>
              </a:rPr>
              <a:t>			</a:t>
            </a:r>
            <a:endParaRPr/>
          </a:p>
          <a:p>
            <a:pPr marL="457200" lvl="0" indent="-292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  <p:sp>
        <p:nvSpPr>
          <p:cNvPr id="147" name="Google Shape;147;p41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5.1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Gráfico de barras.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Barras agrupadas;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Gráficos 3d.</a:t>
            </a:r>
            <a:endParaRPr/>
          </a:p>
        </p:txBody>
      </p:sp>
      <p:sp>
        <p:nvSpPr>
          <p:cNvPr id="153" name="Google Shape;153;p6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>
            <a:spLocks noGrp="1"/>
          </p:cNvSpPr>
          <p:nvPr>
            <p:ph type="body" idx="1"/>
          </p:nvPr>
        </p:nvSpPr>
        <p:spPr>
          <a:xfrm>
            <a:off x="831850" y="961295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Uma concessionária possui cinco funcionários. </a:t>
            </a:r>
            <a:endParaRPr/>
          </a:p>
          <a:p>
            <a:pPr marL="4572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Deseja-se comparar suas vendas, para isso, possui-se dados dos números de vendas de carro e de moto no período de um mês. </a:t>
            </a:r>
            <a:endParaRPr/>
          </a:p>
          <a:p>
            <a:pPr marL="4572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Construa um gráfico de barras para mostrar o desempenho dos funcionários. </a:t>
            </a:r>
            <a:endParaRPr/>
          </a:p>
        </p:txBody>
      </p:sp>
      <p:sp>
        <p:nvSpPr>
          <p:cNvPr id="161" name="Google Shape;161;p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2"/>
          <p:cNvSpPr txBox="1">
            <a:spLocks noGrp="1"/>
          </p:cNvSpPr>
          <p:nvPr>
            <p:ph type="body" idx="1"/>
          </p:nvPr>
        </p:nvSpPr>
        <p:spPr>
          <a:xfrm>
            <a:off x="838200" y="852487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/>
              <a:t>Quando utilizar gráfico de barras ?</a:t>
            </a:r>
            <a:endParaRPr/>
          </a:p>
          <a:p>
            <a:pPr marL="914400" lvl="1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000"/>
          </a:p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Comparação de categorias</a:t>
            </a:r>
            <a:endParaRPr/>
          </a:p>
          <a:p>
            <a:pPr marL="914400" lvl="1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000"/>
          </a:p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Dados ordenados</a:t>
            </a:r>
            <a:endParaRPr/>
          </a:p>
          <a:p>
            <a:pPr marL="914400" lvl="1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000">
              <a:solidFill>
                <a:srgbClr val="000E2A"/>
              </a:solidFill>
            </a:endParaRPr>
          </a:p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Quando há bastante dados e o de coluna fica inviável</a:t>
            </a:r>
            <a:endParaRPr sz="3000">
              <a:solidFill>
                <a:srgbClr val="000E2A"/>
              </a:solidFill>
            </a:endParaRPr>
          </a:p>
        </p:txBody>
      </p:sp>
      <p:sp>
        <p:nvSpPr>
          <p:cNvPr id="169" name="Google Shape;169;p4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sp>
        <p:nvSpPr>
          <p:cNvPr id="170" name="Google Shape;170;p4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Gráfico de linhas;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Barras empilhadas 100%.</a:t>
            </a:r>
            <a:endParaRPr/>
          </a:p>
        </p:txBody>
      </p:sp>
      <p:sp>
        <p:nvSpPr>
          <p:cNvPr id="177" name="Google Shape;177;p8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  <p:sp>
        <p:nvSpPr>
          <p:cNvPr id="178" name="Google Shape;178;p8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 txBox="1">
            <a:spLocks noGrp="1"/>
          </p:cNvSpPr>
          <p:nvPr>
            <p:ph type="body" idx="1"/>
          </p:nvPr>
        </p:nvSpPr>
        <p:spPr>
          <a:xfrm>
            <a:off x="838200" y="1355388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Uma linha de produção da empresa Gonçalves fabrica aparelhos de som. É desejo da empresa saber como foi seu desempenho no ano anterior.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Faça um gráfico de linhas de dias trabalhados em função do mês. 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Faça um gráfico de colunas 100% empilhadas mostrando o número de produtos prontos para venda e de refugo.</a:t>
            </a:r>
            <a:endParaRPr/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85" name="Google Shape;185;p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  <p:sp>
        <p:nvSpPr>
          <p:cNvPr id="186" name="Google Shape;186;p9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5.3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3"/>
          <p:cNvSpPr txBox="1">
            <a:spLocks noGrp="1"/>
          </p:cNvSpPr>
          <p:nvPr>
            <p:ph type="body" idx="1"/>
          </p:nvPr>
        </p:nvSpPr>
        <p:spPr>
          <a:xfrm>
            <a:off x="838200" y="1855788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Utiliza-se o gráfico de barras empilhadas 100% quando se deseja visualizar bem claramente uma porcentagem com relação ao todo. É mais utilizado quando há somente duas fontes de dados, para melhor visualização.</a:t>
            </a:r>
            <a:endParaRPr/>
          </a:p>
          <a:p>
            <a:pPr marL="457200" lvl="0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O gráfico de linhas é mais utilizado quando é necessário mostrar variações ao longo do tempo, bem como tendências a serem seguidas.</a:t>
            </a:r>
            <a:endParaRPr/>
          </a:p>
          <a:p>
            <a:pPr marL="457200" lvl="0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457200" lvl="0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/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93" name="Google Shape;193;p4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  <p:sp>
        <p:nvSpPr>
          <p:cNvPr id="194" name="Google Shape;194;p4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Gráfico de radar.</a:t>
            </a:r>
            <a:endParaRPr/>
          </a:p>
        </p:txBody>
      </p:sp>
      <p:sp>
        <p:nvSpPr>
          <p:cNvPr id="200" name="Google Shape;200;p10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5.4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"/>
          <p:cNvSpPr txBox="1">
            <a:spLocks noGrp="1"/>
          </p:cNvSpPr>
          <p:nvPr>
            <p:ph type="body" idx="1"/>
          </p:nvPr>
        </p:nvSpPr>
        <p:spPr>
          <a:xfrm>
            <a:off x="838200" y="681037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A planilha do Exemplo 5.4 apresenta os dados “média geral” de quatro professores para o curso de MAT999 ao longo dos cinco períodos passados. </a:t>
            </a:r>
            <a:endParaRPr/>
          </a:p>
          <a:p>
            <a:pPr marL="4572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Apresente de forma visual o professor que, julgando apenas pelas notas, é melhor compreendido pelos alunos.</a:t>
            </a:r>
            <a:endParaRPr/>
          </a:p>
          <a:p>
            <a:pPr marL="45720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endParaRPr sz="2800"/>
          </a:p>
        </p:txBody>
      </p:sp>
      <p:sp>
        <p:nvSpPr>
          <p:cNvPr id="208" name="Google Shape;208;p11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  <p:sp>
        <p:nvSpPr>
          <p:cNvPr id="209" name="Google Shape;209;p11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4"/>
          <p:cNvSpPr txBox="1">
            <a:spLocks noGrp="1"/>
          </p:cNvSpPr>
          <p:nvPr>
            <p:ph type="body" idx="1"/>
          </p:nvPr>
        </p:nvSpPr>
        <p:spPr>
          <a:xfrm>
            <a:off x="635000" y="1515110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/>
              <a:t> </a:t>
            </a:r>
            <a:r>
              <a:rPr lang="pt-BR" sz="3000"/>
              <a:t>Quando utilizar o gráfico de radar ?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000"/>
          </a:p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000">
                <a:solidFill>
                  <a:srgbClr val="000E2A"/>
                </a:solidFill>
              </a:rPr>
              <a:t>Comparação de múltiplas variáveis em relação a um ponto central comum</a:t>
            </a:r>
            <a:endParaRPr/>
          </a:p>
          <a:p>
            <a:pPr marL="457200" lvl="1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2400">
              <a:solidFill>
                <a:srgbClr val="000E2A"/>
              </a:solidFill>
            </a:endParaRPr>
          </a:p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2400"/>
              <a:t> </a:t>
            </a:r>
            <a:r>
              <a:rPr lang="pt-BR" sz="3000">
                <a:solidFill>
                  <a:srgbClr val="000E2A"/>
                </a:solidFill>
              </a:rPr>
              <a:t>Quando a simplicidade de um gráfico de barras ou linhas não é suficiente para a complexidade dos dados</a:t>
            </a:r>
            <a:endParaRPr/>
          </a:p>
          <a:p>
            <a:pPr marL="457200" lvl="1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2400"/>
          </a:p>
          <a:p>
            <a:pPr marL="914400" lvl="1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2400"/>
          </a:p>
          <a:p>
            <a:pPr marL="914400" lvl="1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/>
          </a:p>
          <a:p>
            <a:pPr marL="914400" lvl="1" indent="-2540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 sz="3000"/>
          </a:p>
          <a:p>
            <a:pPr marL="457200" lvl="0" indent="-2794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endParaRPr sz="2800"/>
          </a:p>
        </p:txBody>
      </p:sp>
      <p:sp>
        <p:nvSpPr>
          <p:cNvPr id="216" name="Google Shape;216;p4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sp>
        <p:nvSpPr>
          <p:cNvPr id="217" name="Google Shape;217;p4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Gráfico de dispersão;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Equação do gráfico;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R².</a:t>
            </a:r>
            <a:endParaRPr sz="2400"/>
          </a:p>
        </p:txBody>
      </p:sp>
      <p:sp>
        <p:nvSpPr>
          <p:cNvPr id="223" name="Google Shape;223;p12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  <p:sp>
        <p:nvSpPr>
          <p:cNvPr id="224" name="Google Shape;224;p12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5.5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 txBox="1">
            <a:spLocks noGrp="1"/>
          </p:cNvSpPr>
          <p:nvPr>
            <p:ph type="body" idx="1"/>
          </p:nvPr>
        </p:nvSpPr>
        <p:spPr>
          <a:xfrm>
            <a:off x="838200" y="1507490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Um cientista, buscando comprovar a primeira lei de Hooke, obteve os dados presentes na planilha do Exemplo 5.5.</a:t>
            </a:r>
            <a:endParaRPr/>
          </a:p>
          <a:p>
            <a:pPr marL="4572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Ajude o cientista: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Faça um gráfico de dispersão;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Obtenha a equação do gráfico;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Obtenha o R².</a:t>
            </a:r>
            <a:endParaRPr/>
          </a:p>
          <a:p>
            <a:pPr marL="914400" lvl="1" indent="-2540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3200"/>
              <a:buFont typeface="Arial"/>
              <a:buNone/>
            </a:pPr>
            <a:endParaRPr sz="3200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457200" lvl="0" indent="-292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endParaRPr/>
          </a:p>
        </p:txBody>
      </p:sp>
      <p:sp>
        <p:nvSpPr>
          <p:cNvPr id="231" name="Google Shape;231;p1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5.5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5"/>
          <p:cNvSpPr txBox="1">
            <a:spLocks noGrp="1"/>
          </p:cNvSpPr>
          <p:nvPr>
            <p:ph type="body" idx="1"/>
          </p:nvPr>
        </p:nvSpPr>
        <p:spPr>
          <a:xfrm>
            <a:off x="838200" y="1146650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O gráfico de dispersão é </a:t>
            </a:r>
            <a:r>
              <a:rPr lang="pt-BR" sz="3200"/>
              <a:t>utilizado para análise de duas variáveis numéricas, permitindo tanto a análise quantitativa quanto qualitativa dos dados.</a:t>
            </a:r>
            <a:endParaRPr sz="3200">
              <a:solidFill>
                <a:srgbClr val="000E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457200" lvl="0" indent="-292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endParaRPr/>
          </a:p>
        </p:txBody>
      </p:sp>
      <p:sp>
        <p:nvSpPr>
          <p:cNvPr id="239" name="Google Shape;239;p4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  <p:sp>
        <p:nvSpPr>
          <p:cNvPr id="240" name="Google Shape;240;p4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5.5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Eixos secundários;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Combinação.</a:t>
            </a:r>
            <a:endParaRPr/>
          </a:p>
        </p:txBody>
      </p:sp>
      <p:sp>
        <p:nvSpPr>
          <p:cNvPr id="246" name="Google Shape;246;p14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  <p:sp>
        <p:nvSpPr>
          <p:cNvPr id="247" name="Google Shape;247;p14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5.6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"/>
          <p:cNvSpPr txBox="1">
            <a:spLocks noGrp="1"/>
          </p:cNvSpPr>
          <p:nvPr>
            <p:ph type="body" idx="1"/>
          </p:nvPr>
        </p:nvSpPr>
        <p:spPr>
          <a:xfrm>
            <a:off x="838200" y="681037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A planilha do Exemplo 5.6 contém uma tabela com dados de Tempo (s), Deslocamento (m) e Velocidade (m/s) de um corpo que se deslocou a partir de uma origem por um movimento uniformemente variado (MUV)</a:t>
            </a:r>
            <a:r>
              <a:rPr lang="pt-BR" sz="30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457200" lvl="0" indent="-292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endParaRPr/>
          </a:p>
        </p:txBody>
      </p:sp>
      <p:sp>
        <p:nvSpPr>
          <p:cNvPr id="254" name="Google Shape;254;p1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  <p:sp>
        <p:nvSpPr>
          <p:cNvPr id="255" name="Google Shape;255;p15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5.6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"/>
          <p:cNvSpPr txBox="1">
            <a:spLocks noGrp="1"/>
          </p:cNvSpPr>
          <p:nvPr>
            <p:ph type="body" idx="1"/>
          </p:nvPr>
        </p:nvSpPr>
        <p:spPr>
          <a:xfrm>
            <a:off x="345467" y="830094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91440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000"/>
                </a:solidFill>
              </a:rPr>
              <a:t>Insira um Gráfico de Dispersão com linhas suaves que mostre os dados da tabela.</a:t>
            </a:r>
            <a:endParaRPr/>
          </a:p>
          <a:p>
            <a:pPr marL="91440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000"/>
                </a:solidFill>
              </a:rPr>
              <a:t>O gráfico deve possuir dois eixos verticais: um correspondente ao deslocamento do corpo e outro à velocidade instantânea dele.</a:t>
            </a:r>
            <a:endParaRPr/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457200" lvl="0" indent="-2540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</p:txBody>
      </p:sp>
      <p:sp>
        <p:nvSpPr>
          <p:cNvPr id="261" name="Google Shape;261;p1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  <p:sp>
        <p:nvSpPr>
          <p:cNvPr id="262" name="Google Shape;262;p16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5.6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7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Minigráficos.</a:t>
            </a:r>
            <a:endParaRPr/>
          </a:p>
        </p:txBody>
      </p:sp>
      <p:sp>
        <p:nvSpPr>
          <p:cNvPr id="269" name="Google Shape;269;p17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  <p:sp>
        <p:nvSpPr>
          <p:cNvPr id="270" name="Google Shape;270;p17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5.7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6"/>
          <p:cNvSpPr txBox="1">
            <a:spLocks noGrp="1"/>
          </p:cNvSpPr>
          <p:nvPr>
            <p:ph type="body" idx="1"/>
          </p:nvPr>
        </p:nvSpPr>
        <p:spPr>
          <a:xfrm>
            <a:off x="838200" y="849550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A planilha Exemplo 5.7 mostra o resultado de cada uma das filiais da empresa </a:t>
            </a:r>
            <a:r>
              <a:rPr lang="pt-BR" sz="3200" b="1"/>
              <a:t>XYZ </a:t>
            </a:r>
            <a:r>
              <a:rPr lang="pt-BR" sz="3200"/>
              <a:t>para cada um dos meses de um ano. 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Crie minigráficos tipo linha, para demonstrar a variação de desempenho das filiais no período analisado. Para isto, formate de maneira apresentável destacando o maior lucro e os prejuízos do período nos minigráficos.</a:t>
            </a:r>
            <a:endParaRPr/>
          </a:p>
        </p:txBody>
      </p:sp>
      <p:sp>
        <p:nvSpPr>
          <p:cNvPr id="276" name="Google Shape;276;p4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  <p:sp>
        <p:nvSpPr>
          <p:cNvPr id="277" name="Google Shape;277;p46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5.7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7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Velocímetro.</a:t>
            </a:r>
            <a:endParaRPr/>
          </a:p>
        </p:txBody>
      </p:sp>
      <p:sp>
        <p:nvSpPr>
          <p:cNvPr id="284" name="Google Shape;284;p47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  <p:sp>
        <p:nvSpPr>
          <p:cNvPr id="285" name="Google Shape;285;p47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5.8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 txBox="1">
            <a:spLocks noGrp="1"/>
          </p:cNvSpPr>
          <p:nvPr>
            <p:ph type="body" idx="1"/>
          </p:nvPr>
        </p:nvSpPr>
        <p:spPr>
          <a:xfrm>
            <a:off x="838200" y="849550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14350" lvl="0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 Na aba Exemplo 5.8 crie um gráfico de velocímetro com 4 escalas e as seguintes faixas de valores para cada escala de progressão:</a:t>
            </a:r>
            <a:endParaRPr/>
          </a:p>
          <a:p>
            <a:pPr marL="514350" lvl="0" indent="-3111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  <a:p>
            <a:pPr marL="1428750" lvl="2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</a:rPr>
              <a:t>Vermelho: Ruim - 20</a:t>
            </a:r>
            <a:endParaRPr/>
          </a:p>
          <a:p>
            <a:pPr marL="1428750" lvl="2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</a:rPr>
              <a:t>Amarelo: Regular - 20</a:t>
            </a:r>
            <a:endParaRPr/>
          </a:p>
          <a:p>
            <a:pPr marL="1428750" lvl="2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</a:rPr>
              <a:t>Verde Claro: Bom - 40</a:t>
            </a:r>
            <a:endParaRPr/>
          </a:p>
          <a:p>
            <a:pPr marL="1428750" lvl="2" indent="-5143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</a:rPr>
              <a:t>Verde Escuro: Ótimo - 20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br>
              <a:rPr lang="pt-BR" sz="3200"/>
            </a:br>
            <a:r>
              <a:rPr lang="pt-BR" sz="3200"/>
              <a:t> Além disso, indique no ponteiro o valor selecionado.</a:t>
            </a:r>
            <a:endParaRPr/>
          </a:p>
        </p:txBody>
      </p:sp>
      <p:sp>
        <p:nvSpPr>
          <p:cNvPr id="291" name="Google Shape;291;p4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25</a:t>
            </a:fld>
            <a:endParaRPr/>
          </a:p>
        </p:txBody>
      </p:sp>
      <p:sp>
        <p:nvSpPr>
          <p:cNvPr id="292" name="Google Shape;292;p48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5.8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9"/>
          <p:cNvSpPr txBox="1">
            <a:spLocks noGrp="1"/>
          </p:cNvSpPr>
          <p:nvPr>
            <p:ph type="body" idx="1"/>
          </p:nvPr>
        </p:nvSpPr>
        <p:spPr>
          <a:xfrm>
            <a:off x="838200" y="249475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 O gráfico de velocímetro pode ser utilizado para monitoramento de indicadores de desempenho, avaliação em tempo real, entre outros.</a:t>
            </a:r>
            <a:endParaRPr/>
          </a:p>
        </p:txBody>
      </p:sp>
      <p:sp>
        <p:nvSpPr>
          <p:cNvPr id="298" name="Google Shape;298;p4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  <p:sp>
        <p:nvSpPr>
          <p:cNvPr id="299" name="Google Shape;299;p49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5.8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0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Mapa.</a:t>
            </a:r>
            <a:endParaRPr/>
          </a:p>
        </p:txBody>
      </p:sp>
      <p:sp>
        <p:nvSpPr>
          <p:cNvPr id="306" name="Google Shape;306;p50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  <p:sp>
        <p:nvSpPr>
          <p:cNvPr id="307" name="Google Shape;307;p50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5.9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1"/>
          <p:cNvSpPr txBox="1">
            <a:spLocks noGrp="1"/>
          </p:cNvSpPr>
          <p:nvPr>
            <p:ph type="body" idx="1"/>
          </p:nvPr>
        </p:nvSpPr>
        <p:spPr>
          <a:xfrm>
            <a:off x="635000" y="78105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/>
              <a:t> O Brasil é um país conhecido por haver muitas construções civis e conhecido também por sempre haver um jeitinho para resolver as coisas cotidianas. Um exemplo disso é o número de porca, parafuso e roscas que se utiliza. Pensando nisso, monte um gráfico de mapa possibilitando a filtragem no mapa por peça produzida em cada região.</a:t>
            </a:r>
            <a:endParaRPr/>
          </a:p>
        </p:txBody>
      </p:sp>
      <p:sp>
        <p:nvSpPr>
          <p:cNvPr id="313" name="Google Shape;313;p51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  <p:sp>
        <p:nvSpPr>
          <p:cNvPr id="314" name="Google Shape;314;p51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5.9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2"/>
          <p:cNvSpPr txBox="1">
            <a:spLocks noGrp="1"/>
          </p:cNvSpPr>
          <p:nvPr>
            <p:ph type="body" idx="1"/>
          </p:nvPr>
        </p:nvSpPr>
        <p:spPr>
          <a:xfrm>
            <a:off x="838200" y="249475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 O gráfico de mapa é utilizado para representar dados geográficos ou espaciais. É útil em situações onde localização ou distribuição geográfica é um fator importante para análise.</a:t>
            </a:r>
            <a:endParaRPr/>
          </a:p>
        </p:txBody>
      </p:sp>
      <p:sp>
        <p:nvSpPr>
          <p:cNvPr id="320" name="Google Shape;320;p5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29</a:t>
            </a:fld>
            <a:endParaRPr/>
          </a:p>
        </p:txBody>
      </p:sp>
      <p:sp>
        <p:nvSpPr>
          <p:cNvPr id="321" name="Google Shape;321;p52"/>
          <p:cNvSpPr txBox="1">
            <a:spLocks noGrp="1"/>
          </p:cNvSpPr>
          <p:nvPr>
            <p:ph type="title"/>
          </p:nvPr>
        </p:nvSpPr>
        <p:spPr>
          <a:xfrm>
            <a:off x="180975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5.9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"/>
          <p:cNvSpPr txBox="1">
            <a:spLocks noGrp="1"/>
          </p:cNvSpPr>
          <p:nvPr>
            <p:ph type="body" idx="1"/>
          </p:nvPr>
        </p:nvSpPr>
        <p:spPr>
          <a:xfrm>
            <a:off x="778821" y="849550"/>
            <a:ext cx="10918825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71500" lvl="0" indent="-571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</a:pPr>
            <a:r>
              <a:rPr lang="pt-BR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povoado Brisa do Mar fica numa região com belas praias. Em 1960, a população local se sustentava basicamente da pesca e ao longo dos anos a sua vocação econômica mudou para o turismo. Essa transformação fez com que a sua população crescesse substancialmente até 2015.</a:t>
            </a:r>
            <a:endParaRPr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</a:pPr>
            <a:r>
              <a:rPr lang="pt-BR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dados da planilha referem-se aos registros populacionais do povoado Brisa do Mar de 1960 até 2015 com uma razão de cinco anos.</a:t>
            </a:r>
            <a:endParaRPr/>
          </a:p>
        </p:txBody>
      </p:sp>
      <p:sp>
        <p:nvSpPr>
          <p:cNvPr id="327" name="Google Shape;327;p2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30</a:t>
            </a:fld>
            <a:endParaRPr/>
          </a:p>
        </p:txBody>
      </p:sp>
      <p:sp>
        <p:nvSpPr>
          <p:cNvPr id="328" name="Google Shape;328;p2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 5.1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2e2d86e654_0_3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100" cy="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31</a:t>
            </a:fld>
            <a:endParaRPr/>
          </a:p>
        </p:txBody>
      </p:sp>
      <p:sp>
        <p:nvSpPr>
          <p:cNvPr id="334" name="Google Shape;334;g22e2d86e654_0_3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200" cy="5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 5.1</a:t>
            </a:r>
            <a:endParaRPr/>
          </a:p>
        </p:txBody>
      </p:sp>
      <p:sp>
        <p:nvSpPr>
          <p:cNvPr id="335" name="Google Shape;335;g22e2d86e654_0_37"/>
          <p:cNvSpPr txBox="1"/>
          <p:nvPr/>
        </p:nvSpPr>
        <p:spPr>
          <a:xfrm>
            <a:off x="409170" y="681037"/>
            <a:ext cx="10918800" cy="48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914400" marR="0" lvl="1" indent="-457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pt-BR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Faça um gráfico de dispersão com os dados da planilha.</a:t>
            </a:r>
            <a:endParaRPr sz="2000" b="0" i="0" u="none" strike="noStrike" cap="none">
              <a:solidFill>
                <a:srgbClr val="AE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pt-BR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Insira uma linha de tendência no gráfico.</a:t>
            </a:r>
            <a:endParaRPr sz="2000" b="0" i="0" u="none" strike="noStrike" cap="none">
              <a:solidFill>
                <a:srgbClr val="AE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pt-BR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Insira a equação da reta de linearização dos dados e o R² (coeficiente de determinação) no gráfico.</a:t>
            </a:r>
            <a:endParaRPr sz="2000" b="0" i="0" u="none" strike="noStrike" cap="none">
              <a:solidFill>
                <a:srgbClr val="AE888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pt-BR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 será a população em 2020 segundo uma projeção feita com base nos dados da planilha?</a:t>
            </a:r>
            <a:endParaRPr sz="2000" b="0" i="0" u="none" strike="noStrike" cap="none">
              <a:solidFill>
                <a:srgbClr val="AE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Conteúdo da aula: Funções Financeiras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200"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VP;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VF;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NPER;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PGTO;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TAXA.</a:t>
            </a:r>
            <a:endParaRPr/>
          </a:p>
        </p:txBody>
      </p:sp>
      <p:sp>
        <p:nvSpPr>
          <p:cNvPr id="341" name="Google Shape;341;p2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32</a:t>
            </a:fld>
            <a:endParaRPr/>
          </a:p>
        </p:txBody>
      </p:sp>
      <p:sp>
        <p:nvSpPr>
          <p:cNvPr id="342" name="Google Shape;342;p2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PRÓXIMA SEMANA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3"/>
          <p:cNvSpPr txBox="1">
            <a:spLocks noGrp="1"/>
          </p:cNvSpPr>
          <p:nvPr>
            <p:ph type="body" idx="1"/>
          </p:nvPr>
        </p:nvSpPr>
        <p:spPr>
          <a:xfrm>
            <a:off x="828675" y="1563620"/>
            <a:ext cx="10515600" cy="36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200" dirty="0"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 dirty="0"/>
              <a:t>Responda ao feedback acessando o link: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 dirty="0"/>
              <a:t>     </a:t>
            </a:r>
            <a:r>
              <a:rPr lang="pt-BR" sz="3000" dirty="0">
                <a:solidFill>
                  <a:srgbClr val="000000"/>
                </a:solidFill>
              </a:rPr>
              <a:t>https://forms.gle/CLbmofDBtRBYcuuw5</a:t>
            </a:r>
            <a:endParaRPr sz="3200" dirty="0"/>
          </a:p>
        </p:txBody>
      </p:sp>
      <p:sp>
        <p:nvSpPr>
          <p:cNvPr id="348" name="Google Shape;348;p5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33</a:t>
            </a:fld>
            <a:endParaRPr/>
          </a:p>
        </p:txBody>
      </p:sp>
      <p:sp>
        <p:nvSpPr>
          <p:cNvPr id="349" name="Google Shape;349;p5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CURSO BÁSICO PARA PLANILHAS ELETRÔNICAS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8"/>
          <p:cNvSpPr txBox="1">
            <a:spLocks noGrp="1"/>
          </p:cNvSpPr>
          <p:nvPr>
            <p:ph type="body" idx="1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dirty="0"/>
              <a:t>João Marcelo Lemes Vilhena</a:t>
            </a:r>
            <a:endParaRPr dirty="0"/>
          </a:p>
        </p:txBody>
      </p:sp>
      <p:sp>
        <p:nvSpPr>
          <p:cNvPr id="355" name="Google Shape;355;p28"/>
          <p:cNvSpPr txBox="1">
            <a:spLocks noGrp="1"/>
          </p:cNvSpPr>
          <p:nvPr>
            <p:ph type="body" idx="2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Curso Básico e Intermediário para Planilhas Eletrônicas</a:t>
            </a:r>
            <a:endParaRPr/>
          </a:p>
        </p:txBody>
      </p:sp>
      <p:sp>
        <p:nvSpPr>
          <p:cNvPr id="356" name="Google Shape;356;p28"/>
          <p:cNvSpPr txBox="1">
            <a:spLocks noGrp="1"/>
          </p:cNvSpPr>
          <p:nvPr>
            <p:ph type="sldNum" idx="4294967295"/>
          </p:nvPr>
        </p:nvSpPr>
        <p:spPr>
          <a:xfrm>
            <a:off x="11557000" y="6384925"/>
            <a:ext cx="635000" cy="3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34</a:t>
            </a:fld>
            <a:endParaRPr/>
          </a:p>
        </p:txBody>
      </p:sp>
      <p:sp>
        <p:nvSpPr>
          <p:cNvPr id="357" name="Google Shape;357;p28"/>
          <p:cNvSpPr/>
          <p:nvPr/>
        </p:nvSpPr>
        <p:spPr>
          <a:xfrm>
            <a:off x="7850035" y="1193799"/>
            <a:ext cx="868296" cy="1565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8"/>
          <p:cNvSpPr/>
          <p:nvPr/>
        </p:nvSpPr>
        <p:spPr>
          <a:xfrm>
            <a:off x="7743179" y="1015873"/>
            <a:ext cx="832491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pt-BR" sz="112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o Padrão PET">
  <a:themeElements>
    <a:clrScheme name="PET">
      <a:dk1>
        <a:srgbClr val="860000"/>
      </a:dk1>
      <a:lt1>
        <a:srgbClr val="FFFFFF"/>
      </a:lt1>
      <a:dk2>
        <a:srgbClr val="000E2A"/>
      </a:dk2>
      <a:lt2>
        <a:srgbClr val="FFFFFF"/>
      </a:lt2>
      <a:accent1>
        <a:srgbClr val="000E2A"/>
      </a:accent1>
      <a:accent2>
        <a:srgbClr val="860000"/>
      </a:accent2>
      <a:accent3>
        <a:srgbClr val="03253B"/>
      </a:accent3>
      <a:accent4>
        <a:srgbClr val="290A04"/>
      </a:accent4>
      <a:accent5>
        <a:srgbClr val="00487E"/>
      </a:accent5>
      <a:accent6>
        <a:srgbClr val="920000"/>
      </a:accent6>
      <a:hlink>
        <a:srgbClr val="0070C0"/>
      </a:hlink>
      <a:folHlink>
        <a:srgbClr val="CC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1749</Words>
  <Application>Microsoft Office PowerPoint</Application>
  <PresentationFormat>Widescreen</PresentationFormat>
  <Paragraphs>221</Paragraphs>
  <Slides>34</Slides>
  <Notes>34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9" baseType="lpstr">
      <vt:lpstr>Arial Black</vt:lpstr>
      <vt:lpstr>Arial</vt:lpstr>
      <vt:lpstr>Montserrat</vt:lpstr>
      <vt:lpstr>Calibri</vt:lpstr>
      <vt:lpstr>Novo Padrão PET</vt:lpstr>
      <vt:lpstr>Apresentação do PowerPoint</vt:lpstr>
      <vt:lpstr>CONTEÚDO DA AULA</vt:lpstr>
      <vt:lpstr>EXEMPLO 5.1</vt:lpstr>
      <vt:lpstr>EXEMPLO 5.1</vt:lpstr>
      <vt:lpstr>EXEMPLO 5.1</vt:lpstr>
      <vt:lpstr>EXEMPLO 5.1</vt:lpstr>
      <vt:lpstr>EXEMPLO 5.2</vt:lpstr>
      <vt:lpstr>EXEMPLO 5.2</vt:lpstr>
      <vt:lpstr>EXEMPLO 5.2</vt:lpstr>
      <vt:lpstr>EXEMPLO 5.3</vt:lpstr>
      <vt:lpstr>EXEMPLO 5.3</vt:lpstr>
      <vt:lpstr>EXEMPLO 5.3</vt:lpstr>
      <vt:lpstr>EXEMPLO 5.4</vt:lpstr>
      <vt:lpstr>EXEMPLO 5.4</vt:lpstr>
      <vt:lpstr>EXEMPLO 5.4</vt:lpstr>
      <vt:lpstr>EXEMPLO 5.5</vt:lpstr>
      <vt:lpstr>EXEMPLO 5.5</vt:lpstr>
      <vt:lpstr>EXEMPLO 5.5</vt:lpstr>
      <vt:lpstr>EXEMPLO 5.6</vt:lpstr>
      <vt:lpstr>EXEMPLO 5.6</vt:lpstr>
      <vt:lpstr>EXEMPLO 5.6</vt:lpstr>
      <vt:lpstr>EXEMPLO 5.7</vt:lpstr>
      <vt:lpstr>EXEMPLO 5.7</vt:lpstr>
      <vt:lpstr>EXEMPLO 5.8</vt:lpstr>
      <vt:lpstr>EXEMPLO 5.8</vt:lpstr>
      <vt:lpstr>EXEMPLO 5.8</vt:lpstr>
      <vt:lpstr>EXEMPLO 5.9</vt:lpstr>
      <vt:lpstr>EXEMPLO 5.9</vt:lpstr>
      <vt:lpstr>EXEMPLO 5.9</vt:lpstr>
      <vt:lpstr>PROBLEMA 5.1</vt:lpstr>
      <vt:lpstr>PROBLEMA 5.1</vt:lpstr>
      <vt:lpstr>PRÓXIMA SEMANA </vt:lpstr>
      <vt:lpstr>CURSO BÁSICO PARA PLANILHAS ELETRÔNICAS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Ricardo</dc:creator>
  <cp:lastModifiedBy>João Marcelo Lemes Vilhena</cp:lastModifiedBy>
  <cp:revision>1</cp:revision>
  <dcterms:created xsi:type="dcterms:W3CDTF">2020-06-28T23:26:51Z</dcterms:created>
  <dcterms:modified xsi:type="dcterms:W3CDTF">2026-08-27T18:00:38Z</dcterms:modified>
</cp:coreProperties>
</file>